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581" r:id="rId2"/>
    <p:sldId id="609" r:id="rId3"/>
    <p:sldId id="578" r:id="rId4"/>
    <p:sldId id="612" r:id="rId5"/>
    <p:sldId id="611" r:id="rId6"/>
    <p:sldId id="613" r:id="rId7"/>
    <p:sldId id="602" r:id="rId8"/>
    <p:sldId id="614" r:id="rId9"/>
    <p:sldId id="615" r:id="rId10"/>
    <p:sldId id="616" r:id="rId11"/>
    <p:sldId id="617" r:id="rId12"/>
    <p:sldId id="619" r:id="rId13"/>
    <p:sldId id="618" r:id="rId14"/>
    <p:sldId id="620" r:id="rId15"/>
    <p:sldId id="622" r:id="rId16"/>
    <p:sldId id="623" r:id="rId17"/>
    <p:sldId id="624" r:id="rId18"/>
    <p:sldId id="625" r:id="rId19"/>
    <p:sldId id="626" r:id="rId20"/>
    <p:sldId id="627" r:id="rId21"/>
    <p:sldId id="628" r:id="rId22"/>
    <p:sldId id="630" r:id="rId23"/>
    <p:sldId id="629" r:id="rId2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01" autoAdjust="0"/>
    <p:restoredTop sz="91414" autoAdjust="0"/>
  </p:normalViewPr>
  <p:slideViewPr>
    <p:cSldViewPr>
      <p:cViewPr varScale="1">
        <p:scale>
          <a:sx n="98" d="100"/>
          <a:sy n="98" d="100"/>
        </p:scale>
        <p:origin x="192" y="68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3/18/18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1201316"/>
            <a:ext cx="9144000" cy="337919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9:26-10:13</a:t>
            </a: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How we live, matters...</a:t>
            </a:r>
          </a:p>
        </p:txBody>
      </p:sp>
      <p:sp>
        <p:nvSpPr>
          <p:cNvPr id="14" name="TextBox 13"/>
          <p:cNvSpPr txBox="1"/>
          <p:nvPr/>
        </p:nvSpPr>
        <p:spPr>
          <a:xfrm>
            <a:off x="0" y="432248"/>
            <a:ext cx="912295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Heart Matter – Do we crave the way of the Spirit?  Or do we crave evil?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must not presume upon our privileged position.</a:t>
            </a:r>
          </a:p>
        </p:txBody>
      </p:sp>
      <p:sp>
        <p:nvSpPr>
          <p:cNvPr id="2" name="Rectangle 1"/>
          <p:cNvSpPr/>
          <p:nvPr/>
        </p:nvSpPr>
        <p:spPr>
          <a:xfrm>
            <a:off x="251520" y="1201689"/>
            <a:ext cx="8784976" cy="1384995"/>
          </a:xfrm>
          <a:prstGeom prst="rect">
            <a:avLst/>
          </a:prstGeom>
          <a:ln w="19050">
            <a:solidFill>
              <a:srgbClr val="FFFF00"/>
            </a:solidFill>
          </a:ln>
        </p:spPr>
        <p:txBody>
          <a:bodyPr wrap="square">
            <a:spAutoFit/>
          </a:bodyPr>
          <a:lstStyle/>
          <a:p>
            <a:pPr algn="ctr"/>
            <a:r>
              <a:rPr lang="en-US" sz="2400" dirty="0" smtClean="0">
                <a:solidFill>
                  <a:srgbClr val="FFFF00"/>
                </a:solidFill>
                <a:latin typeface="Times New Roman" charset="0"/>
                <a:ea typeface="Times New Roman" charset="0"/>
                <a:cs typeface="Times New Roman" charset="0"/>
              </a:rPr>
              <a:t>The Israelites are an example / type / formative model for us</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How they should have been shaped &amp; formed by their experience of Salvation, </a:t>
            </a:r>
            <a:br>
              <a:rPr lang="en-AU" sz="2000" dirty="0" smtClean="0">
                <a:solidFill>
                  <a:schemeClr val="bg1"/>
                </a:solidFill>
                <a:latin typeface="Times New Roman" charset="0"/>
                <a:ea typeface="Times New Roman" charset="0"/>
                <a:cs typeface="Times New Roman" charset="0"/>
              </a:rPr>
            </a:br>
            <a:r>
              <a:rPr lang="en-AU" sz="2000" dirty="0" smtClean="0">
                <a:solidFill>
                  <a:schemeClr val="bg1"/>
                </a:solidFill>
                <a:latin typeface="Times New Roman" charset="0"/>
                <a:ea typeface="Times New Roman" charset="0"/>
                <a:cs typeface="Times New Roman" charset="0"/>
              </a:rPr>
              <a:t>is how we should be shaped and formed by our experience of Salvation</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Their pitfalls are similar to the pitfalls we need to recognise and avoid</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24224" y="2713484"/>
            <a:ext cx="9122955" cy="2123658"/>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Comic Sans MS" charset="0"/>
                <a:ea typeface="Comic Sans MS" charset="0"/>
                <a:cs typeface="Comic Sans MS" charset="0"/>
              </a:rPr>
              <a:t>With most of them, God was not pleased</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Even though the Israelites were the redeemed / God’s special people / saved, their behaviour did not please God.  Never made it to the final salvation.</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 purpose.... – for our sake, so that we will learn not to crave evil as they craved evil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So we would recognise when our behaviour is displeasing to God</a:t>
            </a:r>
          </a:p>
        </p:txBody>
      </p:sp>
    </p:spTree>
    <p:extLst>
      <p:ext uri="{BB962C8B-B14F-4D97-AF65-F5344CB8AC3E}">
        <p14:creationId xmlns:p14="http://schemas.microsoft.com/office/powerpoint/2010/main" val="1431030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We must not presume upon our privileged position.</a:t>
            </a:r>
          </a:p>
        </p:txBody>
      </p:sp>
      <p:sp>
        <p:nvSpPr>
          <p:cNvPr id="2" name="Rectangle 1"/>
          <p:cNvSpPr/>
          <p:nvPr/>
        </p:nvSpPr>
        <p:spPr>
          <a:xfrm>
            <a:off x="193213" y="532091"/>
            <a:ext cx="8784976" cy="769441"/>
          </a:xfrm>
          <a:prstGeom prst="rect">
            <a:avLst/>
          </a:prstGeom>
          <a:ln w="19050">
            <a:solidFill>
              <a:srgbClr val="FFFF00"/>
            </a:solidFill>
          </a:ln>
        </p:spPr>
        <p:txBody>
          <a:bodyPr wrap="square">
            <a:spAutoFit/>
          </a:bodyPr>
          <a:lstStyle/>
          <a:p>
            <a:pPr algn="ctr"/>
            <a:r>
              <a:rPr lang="en-US" sz="2400" dirty="0" smtClean="0">
                <a:solidFill>
                  <a:srgbClr val="FFFF00"/>
                </a:solidFill>
                <a:latin typeface="Times New Roman" charset="0"/>
                <a:ea typeface="Times New Roman" charset="0"/>
                <a:cs typeface="Times New Roman" charset="0"/>
              </a:rPr>
              <a:t>The Israelites are an example / type / formative model for us</a:t>
            </a:r>
          </a:p>
          <a:p>
            <a:pPr algn="ctr"/>
            <a:r>
              <a:rPr lang="en-AU" sz="2000" dirty="0">
                <a:solidFill>
                  <a:schemeClr val="bg1"/>
                </a:solidFill>
                <a:latin typeface="Comic Sans MS" charset="0"/>
                <a:ea typeface="Comic Sans MS" charset="0"/>
                <a:cs typeface="Comic Sans MS" charset="0"/>
              </a:rPr>
              <a:t>With most of them, God was not </a:t>
            </a:r>
            <a:r>
              <a:rPr lang="en-AU" sz="2000" dirty="0" smtClean="0">
                <a:solidFill>
                  <a:schemeClr val="bg1"/>
                </a:solidFill>
                <a:latin typeface="Comic Sans MS" charset="0"/>
                <a:ea typeface="Comic Sans MS" charset="0"/>
                <a:cs typeface="Comic Sans MS" charset="0"/>
              </a:rPr>
              <a:t>pleased</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1691680" y="1339930"/>
            <a:ext cx="744054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Mixed the worship of YHWH with idols</a:t>
            </a:r>
          </a:p>
        </p:txBody>
      </p:sp>
      <p:sp>
        <p:nvSpPr>
          <p:cNvPr id="7" name="TextBox 6"/>
          <p:cNvSpPr txBox="1"/>
          <p:nvPr/>
        </p:nvSpPr>
        <p:spPr>
          <a:xfrm>
            <a:off x="31703" y="1309152"/>
            <a:ext cx="187600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1.  Idolatry</a:t>
            </a:r>
          </a:p>
        </p:txBody>
      </p:sp>
      <p:sp>
        <p:nvSpPr>
          <p:cNvPr id="8" name="TextBox 7"/>
          <p:cNvSpPr txBox="1"/>
          <p:nvPr/>
        </p:nvSpPr>
        <p:spPr>
          <a:xfrm>
            <a:off x="251520" y="1652682"/>
            <a:ext cx="8892480"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Universalism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putting other gods alongside our god (multi-faith worship)</a:t>
            </a:r>
          </a:p>
        </p:txBody>
      </p:sp>
      <p:sp>
        <p:nvSpPr>
          <p:cNvPr id="9" name="TextBox 8"/>
          <p:cNvSpPr txBox="1"/>
          <p:nvPr/>
        </p:nvSpPr>
        <p:spPr>
          <a:xfrm>
            <a:off x="0" y="2083569"/>
            <a:ext cx="305983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2.  Sexual Immorality</a:t>
            </a:r>
          </a:p>
        </p:txBody>
      </p:sp>
      <p:sp>
        <p:nvSpPr>
          <p:cNvPr id="10" name="TextBox 9"/>
          <p:cNvSpPr txBox="1"/>
          <p:nvPr/>
        </p:nvSpPr>
        <p:spPr>
          <a:xfrm>
            <a:off x="3046016" y="2126159"/>
            <a:ext cx="608620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Israelite men took Moabite women &amp; their hearts were turned toward </a:t>
            </a:r>
            <a:r>
              <a:rPr lang="en-AU" sz="2200" smtClean="0">
                <a:solidFill>
                  <a:schemeClr val="bg1"/>
                </a:solidFill>
                <a:latin typeface="Times New Roman" charset="0"/>
                <a:ea typeface="Times New Roman" charset="0"/>
                <a:cs typeface="Times New Roman" charset="0"/>
              </a:rPr>
              <a:t>Baal worship</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0" y="2785492"/>
            <a:ext cx="9132221"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It destroys our relationship with God.  </a:t>
            </a:r>
            <a:endParaRPr lang="en-AU" sz="2200" dirty="0">
              <a:solidFill>
                <a:schemeClr val="bg1"/>
              </a:solidFill>
              <a:latin typeface="Times New Roman" charset="0"/>
              <a:ea typeface="Times New Roman" charset="0"/>
              <a:cs typeface="Times New Roman" charset="0"/>
            </a:endParaRP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joined to an unbeliever makes it hard to stay strong in Christian faith</a:t>
            </a:r>
          </a:p>
        </p:txBody>
      </p:sp>
      <p:sp>
        <p:nvSpPr>
          <p:cNvPr id="12" name="TextBox 11"/>
          <p:cNvSpPr txBox="1"/>
          <p:nvPr/>
        </p:nvSpPr>
        <p:spPr>
          <a:xfrm>
            <a:off x="0" y="3505572"/>
            <a:ext cx="3923928"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3.  Putting Christ to the Test</a:t>
            </a:r>
          </a:p>
        </p:txBody>
      </p:sp>
    </p:spTree>
    <p:extLst>
      <p:ext uri="{BB962C8B-B14F-4D97-AF65-F5344CB8AC3E}">
        <p14:creationId xmlns:p14="http://schemas.microsoft.com/office/powerpoint/2010/main" val="213028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build="p"/>
      <p:bldP spid="11" grpId="0" uiExpand="1" build="p"/>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smtClean="0">
                <a:solidFill>
                  <a:schemeClr val="bg1"/>
                </a:solidFill>
                <a:latin typeface="Comic Sans MS" charset="0"/>
                <a:ea typeface="Arial" charset="0"/>
                <a:cs typeface="Arial" charset="0"/>
              </a:rPr>
              <a:t>Numbers 21:4</a:t>
            </a:r>
            <a:r>
              <a:rPr lang="en-AU" sz="2800" b="1" baseline="30000" dirty="0">
                <a:solidFill>
                  <a:schemeClr val="bg1"/>
                </a:solidFill>
                <a:latin typeface="Comic Sans MS" charset="0"/>
                <a:ea typeface="Arial" charset="0"/>
                <a:cs typeface="Arial" charset="0"/>
              </a:rPr>
              <a:t> </a:t>
            </a:r>
            <a:r>
              <a:rPr lang="en-AU" sz="2800" dirty="0">
                <a:solidFill>
                  <a:schemeClr val="bg1"/>
                </a:solidFill>
                <a:latin typeface="Comic Sans MS" charset="0"/>
                <a:ea typeface="Arial" charset="0"/>
                <a:cs typeface="Times New Roman" charset="0"/>
              </a:rPr>
              <a:t>From Mount </a:t>
            </a:r>
            <a:r>
              <a:rPr lang="en-AU" sz="2800" dirty="0" err="1">
                <a:solidFill>
                  <a:schemeClr val="bg1"/>
                </a:solidFill>
                <a:latin typeface="Comic Sans MS" charset="0"/>
                <a:ea typeface="Arial" charset="0"/>
                <a:cs typeface="Times New Roman" charset="0"/>
              </a:rPr>
              <a:t>Hor</a:t>
            </a:r>
            <a:r>
              <a:rPr lang="en-AU" sz="2800" dirty="0">
                <a:solidFill>
                  <a:schemeClr val="bg1"/>
                </a:solidFill>
                <a:latin typeface="Comic Sans MS" charset="0"/>
                <a:ea typeface="Arial" charset="0"/>
                <a:cs typeface="Times New Roman" charset="0"/>
              </a:rPr>
              <a:t> they set out by the way to the Red Sea, to go around the land of Edom.  And the people became impatient on the way.  </a:t>
            </a:r>
            <a:r>
              <a:rPr lang="en-AU" sz="2800" b="1" baseline="30000" dirty="0">
                <a:solidFill>
                  <a:schemeClr val="bg1"/>
                </a:solidFill>
                <a:latin typeface="Comic Sans MS" charset="0"/>
                <a:ea typeface="Arial" charset="0"/>
                <a:cs typeface="Arial" charset="0"/>
              </a:rPr>
              <a:t>5 </a:t>
            </a:r>
            <a:r>
              <a:rPr lang="en-AU" sz="2800" dirty="0">
                <a:solidFill>
                  <a:schemeClr val="bg1"/>
                </a:solidFill>
                <a:latin typeface="Comic Sans MS" charset="0"/>
                <a:ea typeface="Arial" charset="0"/>
                <a:cs typeface="Times New Roman" charset="0"/>
              </a:rPr>
              <a:t>And the people spoke against God and against Moses, “Why have you brought us up out of Egypt to die in the wilderness?  For there is no food and no water, and we loathe this worthless food.”   </a:t>
            </a:r>
            <a:r>
              <a:rPr lang="en-AU" sz="2800" b="1" baseline="30000" dirty="0">
                <a:solidFill>
                  <a:schemeClr val="bg1"/>
                </a:solidFill>
                <a:latin typeface="Comic Sans MS" charset="0"/>
                <a:ea typeface="Arial" charset="0"/>
                <a:cs typeface="Arial" charset="0"/>
              </a:rPr>
              <a:t>6 </a:t>
            </a:r>
            <a:r>
              <a:rPr lang="en-AU" sz="2800" dirty="0">
                <a:solidFill>
                  <a:schemeClr val="bg1"/>
                </a:solidFill>
                <a:latin typeface="Comic Sans MS" charset="0"/>
                <a:ea typeface="Arial" charset="0"/>
                <a:cs typeface="Times New Roman" charset="0"/>
              </a:rPr>
              <a:t>Then </a:t>
            </a:r>
            <a:r>
              <a:rPr lang="en-AU" sz="2800" cap="small" dirty="0">
                <a:solidFill>
                  <a:schemeClr val="bg1"/>
                </a:solidFill>
                <a:latin typeface="Comic Sans MS" charset="0"/>
                <a:ea typeface="Arial" charset="0"/>
                <a:cs typeface="Times New Roman" charset="0"/>
              </a:rPr>
              <a:t>YHWH</a:t>
            </a:r>
            <a:r>
              <a:rPr lang="en-AU" sz="2800" dirty="0">
                <a:solidFill>
                  <a:schemeClr val="bg1"/>
                </a:solidFill>
                <a:latin typeface="Comic Sans MS" charset="0"/>
                <a:ea typeface="Arial" charset="0"/>
                <a:cs typeface="Times New Roman" charset="0"/>
              </a:rPr>
              <a:t> sent fiery serpents among the people, and they bit the people, so that many people of Israel died.</a:t>
            </a:r>
            <a:r>
              <a:rPr lang="en-GB" sz="2800" dirty="0">
                <a:solidFill>
                  <a:schemeClr val="bg1"/>
                </a:solidFill>
              </a:rPr>
              <a:t> </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241750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We must not presume upon our privileged position.</a:t>
            </a:r>
          </a:p>
        </p:txBody>
      </p:sp>
      <p:sp>
        <p:nvSpPr>
          <p:cNvPr id="2" name="Rectangle 1"/>
          <p:cNvSpPr/>
          <p:nvPr/>
        </p:nvSpPr>
        <p:spPr>
          <a:xfrm>
            <a:off x="193213" y="532091"/>
            <a:ext cx="8784976" cy="769441"/>
          </a:xfrm>
          <a:prstGeom prst="rect">
            <a:avLst/>
          </a:prstGeom>
          <a:ln w="19050">
            <a:solidFill>
              <a:srgbClr val="FFFF00"/>
            </a:solidFill>
          </a:ln>
        </p:spPr>
        <p:txBody>
          <a:bodyPr wrap="square">
            <a:spAutoFit/>
          </a:bodyPr>
          <a:lstStyle/>
          <a:p>
            <a:pPr algn="ctr"/>
            <a:r>
              <a:rPr lang="en-US" sz="2400" dirty="0" smtClean="0">
                <a:solidFill>
                  <a:srgbClr val="FFFF00"/>
                </a:solidFill>
                <a:latin typeface="Times New Roman" charset="0"/>
                <a:ea typeface="Times New Roman" charset="0"/>
                <a:cs typeface="Times New Roman" charset="0"/>
              </a:rPr>
              <a:t>The Israelites are an example / type / formative model for us</a:t>
            </a:r>
          </a:p>
          <a:p>
            <a:pPr algn="ctr"/>
            <a:r>
              <a:rPr lang="en-AU" sz="2000" dirty="0">
                <a:solidFill>
                  <a:schemeClr val="bg1"/>
                </a:solidFill>
                <a:latin typeface="Comic Sans MS" charset="0"/>
                <a:ea typeface="Comic Sans MS" charset="0"/>
                <a:cs typeface="Comic Sans MS" charset="0"/>
              </a:rPr>
              <a:t>With most of them, God was not </a:t>
            </a:r>
            <a:r>
              <a:rPr lang="en-AU" sz="2000" dirty="0" smtClean="0">
                <a:solidFill>
                  <a:schemeClr val="bg1"/>
                </a:solidFill>
                <a:latin typeface="Comic Sans MS" charset="0"/>
                <a:ea typeface="Comic Sans MS" charset="0"/>
                <a:cs typeface="Comic Sans MS" charset="0"/>
              </a:rPr>
              <a:t>pleased</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1691680" y="1339930"/>
            <a:ext cx="744054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Mixed the worship of YHWH with idols</a:t>
            </a:r>
          </a:p>
        </p:txBody>
      </p:sp>
      <p:sp>
        <p:nvSpPr>
          <p:cNvPr id="7" name="TextBox 6"/>
          <p:cNvSpPr txBox="1"/>
          <p:nvPr/>
        </p:nvSpPr>
        <p:spPr>
          <a:xfrm>
            <a:off x="31703" y="1309152"/>
            <a:ext cx="187600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1.  Idolatry</a:t>
            </a:r>
          </a:p>
        </p:txBody>
      </p:sp>
      <p:sp>
        <p:nvSpPr>
          <p:cNvPr id="8" name="TextBox 7"/>
          <p:cNvSpPr txBox="1"/>
          <p:nvPr/>
        </p:nvSpPr>
        <p:spPr>
          <a:xfrm>
            <a:off x="251520" y="1652682"/>
            <a:ext cx="8892480"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Universalism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putting other gods alongside our god (multi-faith worship)</a:t>
            </a:r>
          </a:p>
        </p:txBody>
      </p:sp>
      <p:sp>
        <p:nvSpPr>
          <p:cNvPr id="9" name="TextBox 8"/>
          <p:cNvSpPr txBox="1"/>
          <p:nvPr/>
        </p:nvSpPr>
        <p:spPr>
          <a:xfrm>
            <a:off x="0" y="1969010"/>
            <a:ext cx="305983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2.  Sexual Immorality</a:t>
            </a:r>
          </a:p>
        </p:txBody>
      </p:sp>
      <p:sp>
        <p:nvSpPr>
          <p:cNvPr id="10" name="TextBox 9"/>
          <p:cNvSpPr txBox="1"/>
          <p:nvPr/>
        </p:nvSpPr>
        <p:spPr>
          <a:xfrm>
            <a:off x="3046016" y="2011600"/>
            <a:ext cx="608620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Israelite men took Moabite women &amp; their hearts were turned toward </a:t>
            </a:r>
            <a:r>
              <a:rPr lang="en-AU" sz="2200" smtClean="0">
                <a:solidFill>
                  <a:schemeClr val="bg1"/>
                </a:solidFill>
                <a:latin typeface="Times New Roman" charset="0"/>
                <a:ea typeface="Times New Roman" charset="0"/>
                <a:cs typeface="Times New Roman" charset="0"/>
              </a:rPr>
              <a:t>Baal worship</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0" y="2670933"/>
            <a:ext cx="9132221"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It destroys our relationship with God.  </a:t>
            </a:r>
            <a:endParaRPr lang="en-AU" sz="2200" dirty="0">
              <a:solidFill>
                <a:schemeClr val="bg1"/>
              </a:solidFill>
              <a:latin typeface="Times New Roman" charset="0"/>
              <a:ea typeface="Times New Roman" charset="0"/>
              <a:cs typeface="Times New Roman" charset="0"/>
            </a:endParaRP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joined to an unbeliever makes it hard to stay strong in Christian faith</a:t>
            </a:r>
          </a:p>
        </p:txBody>
      </p:sp>
      <p:sp>
        <p:nvSpPr>
          <p:cNvPr id="12" name="TextBox 11"/>
          <p:cNvSpPr txBox="1"/>
          <p:nvPr/>
        </p:nvSpPr>
        <p:spPr>
          <a:xfrm>
            <a:off x="0" y="3391013"/>
            <a:ext cx="3923928"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3.  Putting Christ to the Test</a:t>
            </a:r>
          </a:p>
        </p:txBody>
      </p:sp>
      <p:sp>
        <p:nvSpPr>
          <p:cNvPr id="13" name="TextBox 12"/>
          <p:cNvSpPr txBox="1"/>
          <p:nvPr/>
        </p:nvSpPr>
        <p:spPr>
          <a:xfrm>
            <a:off x="11779" y="3751053"/>
            <a:ext cx="913222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angry with God or His chosen leaders</a:t>
            </a:r>
          </a:p>
        </p:txBody>
      </p:sp>
      <p:sp>
        <p:nvSpPr>
          <p:cNvPr id="14" name="TextBox 13"/>
          <p:cNvSpPr txBox="1"/>
          <p:nvPr/>
        </p:nvSpPr>
        <p:spPr>
          <a:xfrm>
            <a:off x="3851919" y="3438147"/>
            <a:ext cx="5126269"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Impatience </a:t>
            </a:r>
            <a:r>
              <a:rPr lang="en-AU" sz="2200" smtClean="0">
                <a:solidFill>
                  <a:schemeClr val="bg1"/>
                </a:solidFill>
                <a:latin typeface="Times New Roman" charset="0"/>
                <a:ea typeface="Times New Roman" charset="0"/>
                <a:cs typeface="Times New Roman" charset="0"/>
              </a:rPr>
              <a:t>with God / wanting more</a:t>
            </a:r>
            <a:endParaRPr lang="en-AU"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 y="4050346"/>
            <a:ext cx="9132221"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4.  Grumbling / whining / complaining </a:t>
            </a:r>
            <a:r>
              <a:rPr lang="en-AU" sz="2200" spc="60" dirty="0" smtClean="0">
                <a:solidFill>
                  <a:srgbClr val="FFFF00"/>
                </a:solidFill>
                <a:latin typeface="Times New Roman" charset="0"/>
                <a:ea typeface="Times New Roman" charset="0"/>
                <a:cs typeface="Times New Roman" charset="0"/>
              </a:rPr>
              <a:t>(especially behind one’s hand)</a:t>
            </a:r>
          </a:p>
        </p:txBody>
      </p:sp>
      <p:sp>
        <p:nvSpPr>
          <p:cNvPr id="16" name="TextBox 15"/>
          <p:cNvSpPr txBox="1"/>
          <p:nvPr/>
        </p:nvSpPr>
        <p:spPr>
          <a:xfrm>
            <a:off x="11779" y="4410386"/>
            <a:ext cx="913222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seething discontent (against God’s chosen leaders)</a:t>
            </a:r>
          </a:p>
        </p:txBody>
      </p:sp>
    </p:spTree>
    <p:extLst>
      <p:ext uri="{BB962C8B-B14F-4D97-AF65-F5344CB8AC3E}">
        <p14:creationId xmlns:p14="http://schemas.microsoft.com/office/powerpoint/2010/main" val="73118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47645"/>
          </a:xfrm>
          <a:prstGeom prst="rect">
            <a:avLst/>
          </a:prstGeom>
          <a:noFill/>
          <a:ln w="9525">
            <a:noFill/>
            <a:miter lim="800000"/>
            <a:headEnd/>
            <a:tailEnd/>
          </a:ln>
        </p:spPr>
        <p:txBody>
          <a:bodyPr wrap="square">
            <a:prstTxWarp prst="textNoShape">
              <a:avLst/>
            </a:prstTxWarp>
            <a:spAutoFit/>
          </a:bodyPr>
          <a:lstStyle/>
          <a:p>
            <a:pPr marL="0" marR="0">
              <a:spcBef>
                <a:spcPts val="0"/>
              </a:spcBef>
              <a:spcAft>
                <a:spcPts val="1000"/>
              </a:spcAft>
            </a:pPr>
            <a:r>
              <a:rPr lang="en-AU" sz="2800" b="1" baseline="30000" dirty="0" smtClean="0">
                <a:solidFill>
                  <a:schemeClr val="bg1"/>
                </a:solidFill>
                <a:latin typeface="Comic Sans MS" charset="0"/>
                <a:ea typeface="Comic Sans MS" charset="0"/>
                <a:cs typeface="Comic Sans MS" charset="0"/>
              </a:rPr>
              <a:t>Numbers </a:t>
            </a:r>
            <a:r>
              <a:rPr lang="en-AU" sz="4000" b="1" dirty="0" smtClean="0">
                <a:solidFill>
                  <a:schemeClr val="bg1"/>
                </a:solidFill>
                <a:latin typeface="Comic Sans MS" charset="0"/>
                <a:ea typeface="Comic Sans MS" charset="0"/>
                <a:cs typeface="Comic Sans MS" charset="0"/>
              </a:rPr>
              <a:t>16</a:t>
            </a:r>
            <a:r>
              <a:rPr lang="en-AU" sz="4000" b="1" dirty="0">
                <a:solidFill>
                  <a:schemeClr val="bg1"/>
                </a:solidFill>
                <a:latin typeface="Comic Sans MS" charset="0"/>
                <a:ea typeface="Comic Sans MS" charset="0"/>
                <a:cs typeface="Comic Sans MS" charset="0"/>
              </a:rPr>
              <a:t> </a:t>
            </a:r>
            <a:r>
              <a:rPr lang="en-AU" sz="2800" dirty="0">
                <a:solidFill>
                  <a:schemeClr val="bg1"/>
                </a:solidFill>
                <a:latin typeface="Comic Sans MS" charset="0"/>
                <a:ea typeface="Comic Sans MS" charset="0"/>
                <a:cs typeface="Comic Sans MS" charset="0"/>
              </a:rPr>
              <a:t>Now </a:t>
            </a:r>
            <a:r>
              <a:rPr lang="en-AU" sz="2800" dirty="0" err="1">
                <a:solidFill>
                  <a:schemeClr val="bg1"/>
                </a:solidFill>
                <a:latin typeface="Comic Sans MS" charset="0"/>
                <a:ea typeface="Comic Sans MS" charset="0"/>
                <a:cs typeface="Comic Sans MS" charset="0"/>
              </a:rPr>
              <a:t>Korah</a:t>
            </a:r>
            <a:r>
              <a:rPr lang="en-AU" sz="2800" dirty="0">
                <a:solidFill>
                  <a:schemeClr val="bg1"/>
                </a:solidFill>
                <a:latin typeface="Comic Sans MS" charset="0"/>
                <a:ea typeface="Comic Sans MS" charset="0"/>
                <a:cs typeface="Comic Sans MS" charset="0"/>
              </a:rPr>
              <a:t> the son of </a:t>
            </a:r>
            <a:r>
              <a:rPr lang="en-AU" sz="2800" dirty="0" err="1">
                <a:solidFill>
                  <a:schemeClr val="bg1"/>
                </a:solidFill>
                <a:latin typeface="Comic Sans MS" charset="0"/>
                <a:ea typeface="Comic Sans MS" charset="0"/>
                <a:cs typeface="Comic Sans MS" charset="0"/>
              </a:rPr>
              <a:t>Izhar</a:t>
            </a:r>
            <a:r>
              <a:rPr lang="en-AU" sz="2800" dirty="0">
                <a:solidFill>
                  <a:schemeClr val="bg1"/>
                </a:solidFill>
                <a:latin typeface="Comic Sans MS" charset="0"/>
                <a:ea typeface="Comic Sans MS" charset="0"/>
                <a:cs typeface="Comic Sans MS" charset="0"/>
              </a:rPr>
              <a:t>, son of Kohath, son of Levi, and </a:t>
            </a:r>
            <a:r>
              <a:rPr lang="en-AU" sz="2800" dirty="0" err="1">
                <a:solidFill>
                  <a:schemeClr val="bg1"/>
                </a:solidFill>
                <a:latin typeface="Comic Sans MS" charset="0"/>
                <a:ea typeface="Comic Sans MS" charset="0"/>
                <a:cs typeface="Comic Sans MS" charset="0"/>
              </a:rPr>
              <a:t>Dathan</a:t>
            </a:r>
            <a:r>
              <a:rPr lang="en-AU" sz="2800" dirty="0">
                <a:solidFill>
                  <a:schemeClr val="bg1"/>
                </a:solidFill>
                <a:latin typeface="Comic Sans MS" charset="0"/>
                <a:ea typeface="Comic Sans MS" charset="0"/>
                <a:cs typeface="Comic Sans MS" charset="0"/>
              </a:rPr>
              <a:t> and </a:t>
            </a:r>
            <a:r>
              <a:rPr lang="en-AU" sz="2800" dirty="0" err="1">
                <a:solidFill>
                  <a:schemeClr val="bg1"/>
                </a:solidFill>
                <a:latin typeface="Comic Sans MS" charset="0"/>
                <a:ea typeface="Comic Sans MS" charset="0"/>
                <a:cs typeface="Comic Sans MS" charset="0"/>
              </a:rPr>
              <a:t>Abiram</a:t>
            </a:r>
            <a:r>
              <a:rPr lang="en-AU" sz="2800" dirty="0">
                <a:solidFill>
                  <a:schemeClr val="bg1"/>
                </a:solidFill>
                <a:latin typeface="Comic Sans MS" charset="0"/>
                <a:ea typeface="Comic Sans MS" charset="0"/>
                <a:cs typeface="Comic Sans MS" charset="0"/>
              </a:rPr>
              <a:t> the sons of Eliab, and On the son of </a:t>
            </a:r>
            <a:r>
              <a:rPr lang="en-AU" sz="2800" dirty="0" err="1">
                <a:solidFill>
                  <a:schemeClr val="bg1"/>
                </a:solidFill>
                <a:latin typeface="Comic Sans MS" charset="0"/>
                <a:ea typeface="Comic Sans MS" charset="0"/>
                <a:cs typeface="Comic Sans MS" charset="0"/>
              </a:rPr>
              <a:t>Peleth</a:t>
            </a:r>
            <a:r>
              <a:rPr lang="en-AU" sz="2800" dirty="0">
                <a:solidFill>
                  <a:schemeClr val="bg1"/>
                </a:solidFill>
                <a:latin typeface="Comic Sans MS" charset="0"/>
                <a:ea typeface="Comic Sans MS" charset="0"/>
                <a:cs typeface="Comic Sans MS" charset="0"/>
              </a:rPr>
              <a:t>, sons of Reuben, took men. </a:t>
            </a:r>
            <a:r>
              <a:rPr lang="en-AU" sz="2800" b="1" baseline="30000" dirty="0">
                <a:solidFill>
                  <a:schemeClr val="bg1"/>
                </a:solidFill>
                <a:latin typeface="Comic Sans MS" charset="0"/>
                <a:ea typeface="Comic Sans MS" charset="0"/>
                <a:cs typeface="Comic Sans MS" charset="0"/>
              </a:rPr>
              <a:t>2 </a:t>
            </a:r>
            <a:r>
              <a:rPr lang="en-AU" sz="2800" dirty="0">
                <a:solidFill>
                  <a:schemeClr val="bg1"/>
                </a:solidFill>
                <a:latin typeface="Comic Sans MS" charset="0"/>
                <a:ea typeface="Comic Sans MS" charset="0"/>
                <a:cs typeface="Comic Sans MS" charset="0"/>
              </a:rPr>
              <a:t>And they rose up before Moses, with a number of the people of Israel, 250 chiefs of the congregation, chosen from the assembly, well-known men. </a:t>
            </a:r>
            <a:r>
              <a:rPr lang="en-AU" sz="2800" b="1" baseline="30000" dirty="0">
                <a:solidFill>
                  <a:srgbClr val="FFFF00"/>
                </a:solidFill>
                <a:latin typeface="Comic Sans MS" charset="0"/>
                <a:ea typeface="Comic Sans MS" charset="0"/>
                <a:cs typeface="Comic Sans MS" charset="0"/>
              </a:rPr>
              <a:t>3 </a:t>
            </a:r>
            <a:r>
              <a:rPr lang="en-AU" sz="2800" dirty="0">
                <a:solidFill>
                  <a:srgbClr val="FFFF00"/>
                </a:solidFill>
                <a:latin typeface="Comic Sans MS" charset="0"/>
                <a:ea typeface="Comic Sans MS" charset="0"/>
                <a:cs typeface="Comic Sans MS" charset="0"/>
              </a:rPr>
              <a:t>They assembled themselves together against Moses and against Aaron and said to them, “You have gone too far! For all in the congregation are holy, every one of them, and the </a:t>
            </a:r>
            <a:r>
              <a:rPr lang="en-AU" sz="2800" cap="small" dirty="0">
                <a:solidFill>
                  <a:srgbClr val="FFFF00"/>
                </a:solidFill>
                <a:latin typeface="Comic Sans MS" charset="0"/>
                <a:ea typeface="Comic Sans MS" charset="0"/>
                <a:cs typeface="Comic Sans MS" charset="0"/>
              </a:rPr>
              <a:t>Lord</a:t>
            </a:r>
            <a:r>
              <a:rPr lang="en-AU" sz="2800" dirty="0">
                <a:solidFill>
                  <a:srgbClr val="FFFF00"/>
                </a:solidFill>
                <a:latin typeface="Comic Sans MS" charset="0"/>
                <a:ea typeface="Comic Sans MS" charset="0"/>
                <a:cs typeface="Comic Sans MS" charset="0"/>
              </a:rPr>
              <a:t> is among them. Why then do you exalt yourselves above the assembly of the </a:t>
            </a:r>
            <a:r>
              <a:rPr lang="en-AU" sz="2800" cap="small" dirty="0">
                <a:solidFill>
                  <a:srgbClr val="FFFF00"/>
                </a:solidFill>
                <a:latin typeface="Comic Sans MS" charset="0"/>
                <a:ea typeface="Comic Sans MS" charset="0"/>
                <a:cs typeface="Comic Sans MS" charset="0"/>
              </a:rPr>
              <a:t>Lord</a:t>
            </a:r>
            <a:r>
              <a:rPr lang="en-AU" sz="2800" dirty="0">
                <a:solidFill>
                  <a:srgbClr val="FFFF00"/>
                </a:solidFill>
                <a:latin typeface="Comic Sans MS" charset="0"/>
                <a:ea typeface="Comic Sans MS" charset="0"/>
                <a:cs typeface="Comic Sans MS" charset="0"/>
              </a:rPr>
              <a:t>?” </a:t>
            </a:r>
            <a:endParaRPr lang="en-AU" sz="28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417206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We must not presume upon our privileged position.</a:t>
            </a:r>
          </a:p>
        </p:txBody>
      </p:sp>
      <p:sp>
        <p:nvSpPr>
          <p:cNvPr id="2" name="Rectangle 1"/>
          <p:cNvSpPr/>
          <p:nvPr/>
        </p:nvSpPr>
        <p:spPr>
          <a:xfrm>
            <a:off x="193213" y="532091"/>
            <a:ext cx="8784976" cy="769441"/>
          </a:xfrm>
          <a:prstGeom prst="rect">
            <a:avLst/>
          </a:prstGeom>
          <a:ln w="19050">
            <a:solidFill>
              <a:srgbClr val="FFFF00"/>
            </a:solidFill>
          </a:ln>
        </p:spPr>
        <p:txBody>
          <a:bodyPr wrap="square">
            <a:spAutoFit/>
          </a:bodyPr>
          <a:lstStyle/>
          <a:p>
            <a:pPr algn="ctr"/>
            <a:r>
              <a:rPr lang="en-US" sz="2400" dirty="0" smtClean="0">
                <a:solidFill>
                  <a:srgbClr val="FFFF00"/>
                </a:solidFill>
                <a:latin typeface="Times New Roman" charset="0"/>
                <a:ea typeface="Times New Roman" charset="0"/>
                <a:cs typeface="Times New Roman" charset="0"/>
              </a:rPr>
              <a:t>The Israelites are an example / type / formative model for us</a:t>
            </a:r>
          </a:p>
          <a:p>
            <a:pPr algn="ctr"/>
            <a:r>
              <a:rPr lang="en-AU" sz="2000" dirty="0">
                <a:solidFill>
                  <a:schemeClr val="bg1"/>
                </a:solidFill>
                <a:latin typeface="Comic Sans MS" charset="0"/>
                <a:ea typeface="Comic Sans MS" charset="0"/>
                <a:cs typeface="Comic Sans MS" charset="0"/>
              </a:rPr>
              <a:t>With most of them, God was not </a:t>
            </a:r>
            <a:r>
              <a:rPr lang="en-AU" sz="2000" dirty="0" smtClean="0">
                <a:solidFill>
                  <a:schemeClr val="bg1"/>
                </a:solidFill>
                <a:latin typeface="Comic Sans MS" charset="0"/>
                <a:ea typeface="Comic Sans MS" charset="0"/>
                <a:cs typeface="Comic Sans MS" charset="0"/>
              </a:rPr>
              <a:t>pleased</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1691680" y="1339930"/>
            <a:ext cx="744054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Mixed the worship of YHWH with idols</a:t>
            </a:r>
          </a:p>
        </p:txBody>
      </p:sp>
      <p:sp>
        <p:nvSpPr>
          <p:cNvPr id="7" name="TextBox 6"/>
          <p:cNvSpPr txBox="1"/>
          <p:nvPr/>
        </p:nvSpPr>
        <p:spPr>
          <a:xfrm>
            <a:off x="31703" y="1309152"/>
            <a:ext cx="187600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1.  Idolatry</a:t>
            </a:r>
          </a:p>
        </p:txBody>
      </p:sp>
      <p:sp>
        <p:nvSpPr>
          <p:cNvPr id="8" name="TextBox 7"/>
          <p:cNvSpPr txBox="1"/>
          <p:nvPr/>
        </p:nvSpPr>
        <p:spPr>
          <a:xfrm>
            <a:off x="251520" y="1652682"/>
            <a:ext cx="8892480"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Universalism </a:t>
            </a:r>
            <a:r>
              <a:rPr lang="mr-IN" sz="2200" dirty="0" smtClean="0">
                <a:solidFill>
                  <a:schemeClr val="bg1"/>
                </a:solidFill>
                <a:latin typeface="Times New Roman" charset="0"/>
                <a:ea typeface="Times New Roman" charset="0"/>
                <a:cs typeface="Times New Roman" charset="0"/>
              </a:rPr>
              <a:t>–</a:t>
            </a:r>
            <a:r>
              <a:rPr lang="en-AU" sz="2200" dirty="0" smtClean="0">
                <a:solidFill>
                  <a:schemeClr val="bg1"/>
                </a:solidFill>
                <a:latin typeface="Times New Roman" charset="0"/>
                <a:ea typeface="Times New Roman" charset="0"/>
                <a:cs typeface="Times New Roman" charset="0"/>
              </a:rPr>
              <a:t> putting other gods alongside our god (multi-faith worship)</a:t>
            </a:r>
          </a:p>
        </p:txBody>
      </p:sp>
      <p:sp>
        <p:nvSpPr>
          <p:cNvPr id="9" name="TextBox 8"/>
          <p:cNvSpPr txBox="1"/>
          <p:nvPr/>
        </p:nvSpPr>
        <p:spPr>
          <a:xfrm>
            <a:off x="0" y="1969010"/>
            <a:ext cx="305983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2.  Sexual Immorality</a:t>
            </a:r>
          </a:p>
        </p:txBody>
      </p:sp>
      <p:sp>
        <p:nvSpPr>
          <p:cNvPr id="10" name="TextBox 9"/>
          <p:cNvSpPr txBox="1"/>
          <p:nvPr/>
        </p:nvSpPr>
        <p:spPr>
          <a:xfrm>
            <a:off x="3046016" y="2011600"/>
            <a:ext cx="6086205"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Israelite men took Moabite women &amp; their hearts were turned toward </a:t>
            </a:r>
            <a:r>
              <a:rPr lang="en-AU" sz="2200" smtClean="0">
                <a:solidFill>
                  <a:schemeClr val="bg1"/>
                </a:solidFill>
                <a:latin typeface="Times New Roman" charset="0"/>
                <a:ea typeface="Times New Roman" charset="0"/>
                <a:cs typeface="Times New Roman" charset="0"/>
              </a:rPr>
              <a:t>Baal worship</a:t>
            </a:r>
            <a:endParaRPr lang="en-AU" sz="2200" dirty="0" smtClean="0">
              <a:solidFill>
                <a:schemeClr val="bg1"/>
              </a:solidFill>
              <a:latin typeface="Times New Roman" charset="0"/>
              <a:ea typeface="Times New Roman" charset="0"/>
              <a:cs typeface="Times New Roman" charset="0"/>
            </a:endParaRPr>
          </a:p>
        </p:txBody>
      </p:sp>
      <p:sp>
        <p:nvSpPr>
          <p:cNvPr id="11" name="TextBox 10"/>
          <p:cNvSpPr txBox="1"/>
          <p:nvPr/>
        </p:nvSpPr>
        <p:spPr>
          <a:xfrm>
            <a:off x="0" y="2670933"/>
            <a:ext cx="9132221" cy="769441"/>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It destroys our relationship with God.  </a:t>
            </a:r>
            <a:endParaRPr lang="en-AU" sz="2200" dirty="0">
              <a:solidFill>
                <a:schemeClr val="bg1"/>
              </a:solidFill>
              <a:latin typeface="Times New Roman" charset="0"/>
              <a:ea typeface="Times New Roman" charset="0"/>
              <a:cs typeface="Times New Roman" charset="0"/>
            </a:endParaRP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joined to an unbeliever makes it hard to stay strong in Christian faith</a:t>
            </a:r>
          </a:p>
        </p:txBody>
      </p:sp>
      <p:sp>
        <p:nvSpPr>
          <p:cNvPr id="12" name="TextBox 11"/>
          <p:cNvSpPr txBox="1"/>
          <p:nvPr/>
        </p:nvSpPr>
        <p:spPr>
          <a:xfrm>
            <a:off x="0" y="3391013"/>
            <a:ext cx="3923928"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3.  Putting Christ to the Test</a:t>
            </a:r>
          </a:p>
        </p:txBody>
      </p:sp>
      <p:sp>
        <p:nvSpPr>
          <p:cNvPr id="13" name="TextBox 12"/>
          <p:cNvSpPr txBox="1"/>
          <p:nvPr/>
        </p:nvSpPr>
        <p:spPr>
          <a:xfrm>
            <a:off x="11779" y="3751053"/>
            <a:ext cx="913222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angry with God or His chosen leaders</a:t>
            </a:r>
          </a:p>
        </p:txBody>
      </p:sp>
      <p:sp>
        <p:nvSpPr>
          <p:cNvPr id="14" name="TextBox 13"/>
          <p:cNvSpPr txBox="1"/>
          <p:nvPr/>
        </p:nvSpPr>
        <p:spPr>
          <a:xfrm>
            <a:off x="3851919" y="3438147"/>
            <a:ext cx="5126269"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Impatience </a:t>
            </a:r>
            <a:r>
              <a:rPr lang="en-AU" sz="2200" smtClean="0">
                <a:solidFill>
                  <a:schemeClr val="bg1"/>
                </a:solidFill>
                <a:latin typeface="Times New Roman" charset="0"/>
                <a:ea typeface="Times New Roman" charset="0"/>
                <a:cs typeface="Times New Roman" charset="0"/>
              </a:rPr>
              <a:t>with God / wanting more</a:t>
            </a:r>
            <a:endParaRPr lang="en-AU"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 y="4050346"/>
            <a:ext cx="9132221"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4.  Grumbling / whining / complaining </a:t>
            </a:r>
            <a:r>
              <a:rPr lang="en-AU" sz="2200" spc="60" dirty="0" smtClean="0">
                <a:solidFill>
                  <a:srgbClr val="FFFF00"/>
                </a:solidFill>
                <a:latin typeface="Times New Roman" charset="0"/>
                <a:ea typeface="Times New Roman" charset="0"/>
                <a:cs typeface="Times New Roman" charset="0"/>
              </a:rPr>
              <a:t>(especially behind one’s hand)</a:t>
            </a:r>
          </a:p>
        </p:txBody>
      </p:sp>
      <p:sp>
        <p:nvSpPr>
          <p:cNvPr id="16" name="TextBox 15"/>
          <p:cNvSpPr txBox="1"/>
          <p:nvPr/>
        </p:nvSpPr>
        <p:spPr>
          <a:xfrm>
            <a:off x="11779" y="4410386"/>
            <a:ext cx="9132221" cy="1107996"/>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seething discontent (against God’s chosen leaders)</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Leadership is an appointment of grace.  God chooses leaders by His will.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Some in Corinth, were grumbling against Paul and his position as apostle</a:t>
            </a:r>
          </a:p>
        </p:txBody>
      </p:sp>
    </p:spTree>
    <p:extLst>
      <p:ext uri="{BB962C8B-B14F-4D97-AF65-F5344CB8AC3E}">
        <p14:creationId xmlns:p14="http://schemas.microsoft.com/office/powerpoint/2010/main" val="202719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69934"/>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2800" b="1" baseline="30000" dirty="0" smtClean="0">
                <a:solidFill>
                  <a:srgbClr val="FFFF00"/>
                </a:solidFill>
                <a:latin typeface="Comic Sans MS" charset="0"/>
                <a:ea typeface="Comic Sans MS" charset="0"/>
                <a:cs typeface="Comic Sans MS" charset="0"/>
              </a:rPr>
              <a:t>Numbers 16:4</a:t>
            </a:r>
            <a:r>
              <a:rPr lang="en-AU" sz="2800" b="1" baseline="30000" dirty="0">
                <a:solidFill>
                  <a:srgbClr val="FFFF00"/>
                </a:solidFill>
                <a:latin typeface="Comic Sans MS" charset="0"/>
                <a:ea typeface="Comic Sans MS" charset="0"/>
                <a:cs typeface="Comic Sans MS" charset="0"/>
              </a:rPr>
              <a:t> </a:t>
            </a:r>
            <a:r>
              <a:rPr lang="en-AU" sz="2800" dirty="0">
                <a:solidFill>
                  <a:srgbClr val="FFFF00"/>
                </a:solidFill>
                <a:latin typeface="Comic Sans MS" charset="0"/>
                <a:ea typeface="Comic Sans MS" charset="0"/>
                <a:cs typeface="Comic Sans MS" charset="0"/>
              </a:rPr>
              <a:t>When Moses heard it, he fell on his face, </a:t>
            </a:r>
            <a:r>
              <a:rPr lang="en-AU" sz="2800" b="1" baseline="30000" dirty="0">
                <a:solidFill>
                  <a:srgbClr val="FFFF00"/>
                </a:solidFill>
                <a:latin typeface="Comic Sans MS" charset="0"/>
                <a:ea typeface="Comic Sans MS" charset="0"/>
                <a:cs typeface="Comic Sans MS" charset="0"/>
              </a:rPr>
              <a:t>5 </a:t>
            </a:r>
            <a:r>
              <a:rPr lang="en-AU" sz="2800" dirty="0">
                <a:solidFill>
                  <a:srgbClr val="FFFF00"/>
                </a:solidFill>
                <a:latin typeface="Comic Sans MS" charset="0"/>
                <a:ea typeface="Comic Sans MS" charset="0"/>
                <a:cs typeface="Comic Sans MS" charset="0"/>
              </a:rPr>
              <a:t>and he said to </a:t>
            </a:r>
            <a:r>
              <a:rPr lang="en-AU" sz="2800" dirty="0" err="1">
                <a:solidFill>
                  <a:srgbClr val="FFFF00"/>
                </a:solidFill>
                <a:latin typeface="Comic Sans MS" charset="0"/>
                <a:ea typeface="Comic Sans MS" charset="0"/>
                <a:cs typeface="Comic Sans MS" charset="0"/>
              </a:rPr>
              <a:t>Korah</a:t>
            </a:r>
            <a:r>
              <a:rPr lang="en-AU" sz="2800" dirty="0">
                <a:solidFill>
                  <a:srgbClr val="FFFF00"/>
                </a:solidFill>
                <a:latin typeface="Comic Sans MS" charset="0"/>
                <a:ea typeface="Comic Sans MS" charset="0"/>
                <a:cs typeface="Comic Sans MS" charset="0"/>
              </a:rPr>
              <a:t> and all his company, “In the morning the </a:t>
            </a:r>
            <a:r>
              <a:rPr lang="en-AU" sz="2800" cap="small" dirty="0">
                <a:solidFill>
                  <a:srgbClr val="FFFF00"/>
                </a:solidFill>
                <a:latin typeface="Comic Sans MS" charset="0"/>
                <a:ea typeface="Comic Sans MS" charset="0"/>
                <a:cs typeface="Comic Sans MS" charset="0"/>
              </a:rPr>
              <a:t>Lord</a:t>
            </a:r>
            <a:r>
              <a:rPr lang="en-AU" sz="2800" dirty="0">
                <a:solidFill>
                  <a:srgbClr val="FFFF00"/>
                </a:solidFill>
                <a:latin typeface="Comic Sans MS" charset="0"/>
                <a:ea typeface="Comic Sans MS" charset="0"/>
                <a:cs typeface="Comic Sans MS" charset="0"/>
              </a:rPr>
              <a:t> will show who is his, and who is holy, and will bring him near to him. The one whom he chooses he will bring near to him. </a:t>
            </a:r>
            <a:endParaRPr lang="en-AU" sz="28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014079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309257"/>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2400" baseline="30000" dirty="0">
                <a:solidFill>
                  <a:srgbClr val="FFFF00"/>
                </a:solidFill>
                <a:latin typeface="Comic Sans MS" charset="0"/>
                <a:ea typeface="Arial" charset="0"/>
                <a:cs typeface="Times New Roman" charset="0"/>
              </a:rPr>
              <a:t>Numbers 16:</a:t>
            </a:r>
            <a:r>
              <a:rPr lang="en-AU" sz="2400" b="1" baseline="30000" dirty="0">
                <a:solidFill>
                  <a:srgbClr val="FFFF00"/>
                </a:solidFill>
                <a:latin typeface="Comic Sans MS" charset="0"/>
                <a:ea typeface="Arial" charset="0"/>
                <a:cs typeface="Arial" charset="0"/>
              </a:rPr>
              <a:t>8 </a:t>
            </a:r>
            <a:r>
              <a:rPr lang="en-AU" sz="2400" dirty="0">
                <a:solidFill>
                  <a:srgbClr val="FFFF00"/>
                </a:solidFill>
                <a:latin typeface="Comic Sans MS" charset="0"/>
                <a:ea typeface="Arial" charset="0"/>
                <a:cs typeface="Times New Roman" charset="0"/>
              </a:rPr>
              <a:t>And Moses said to </a:t>
            </a:r>
            <a:r>
              <a:rPr lang="en-AU" sz="2400" dirty="0" err="1">
                <a:solidFill>
                  <a:srgbClr val="FFFF00"/>
                </a:solidFill>
                <a:latin typeface="Comic Sans MS" charset="0"/>
                <a:ea typeface="Arial" charset="0"/>
                <a:cs typeface="Times New Roman" charset="0"/>
              </a:rPr>
              <a:t>Korah</a:t>
            </a:r>
            <a:r>
              <a:rPr lang="en-AU" sz="2400" dirty="0">
                <a:solidFill>
                  <a:srgbClr val="FFFF00"/>
                </a:solidFill>
                <a:latin typeface="Comic Sans MS" charset="0"/>
                <a:ea typeface="Arial" charset="0"/>
                <a:cs typeface="Times New Roman" charset="0"/>
              </a:rPr>
              <a:t>, “Hear now, you sons of Levi:  </a:t>
            </a:r>
            <a:r>
              <a:rPr lang="en-AU" sz="2400" b="1" baseline="30000" dirty="0">
                <a:solidFill>
                  <a:srgbClr val="FFFF00"/>
                </a:solidFill>
                <a:latin typeface="Comic Sans MS" charset="0"/>
                <a:ea typeface="Arial" charset="0"/>
                <a:cs typeface="Arial" charset="0"/>
              </a:rPr>
              <a:t>9 </a:t>
            </a:r>
            <a:r>
              <a:rPr lang="en-AU" sz="2400" dirty="0">
                <a:solidFill>
                  <a:srgbClr val="FFFF00"/>
                </a:solidFill>
                <a:latin typeface="Comic Sans MS" charset="0"/>
                <a:ea typeface="Arial" charset="0"/>
                <a:cs typeface="Times New Roman" charset="0"/>
              </a:rPr>
              <a:t>is it too small a thing for you that the God of Israel has separated you from the congregation of Israel, to bring you near to Himself, to do service in the tabernacle of YHWH and to stand before the congregation to minister to them, </a:t>
            </a:r>
            <a:r>
              <a:rPr lang="en-AU" sz="2400" b="1" baseline="30000" dirty="0">
                <a:solidFill>
                  <a:srgbClr val="FFFF00"/>
                </a:solidFill>
                <a:latin typeface="Comic Sans MS" charset="0"/>
                <a:ea typeface="Arial" charset="0"/>
                <a:cs typeface="Arial" charset="0"/>
              </a:rPr>
              <a:t>10 </a:t>
            </a:r>
            <a:r>
              <a:rPr lang="en-AU" sz="2400" dirty="0">
                <a:solidFill>
                  <a:srgbClr val="FFFF00"/>
                </a:solidFill>
                <a:latin typeface="Comic Sans MS" charset="0"/>
                <a:ea typeface="Arial" charset="0"/>
                <a:cs typeface="Times New Roman" charset="0"/>
              </a:rPr>
              <a:t>and that He has brought you near Him, and all your brothers the sons of Levi with you?  And would you seek the priesthood also?  </a:t>
            </a:r>
            <a:r>
              <a:rPr lang="en-AU" sz="2400" b="1" baseline="30000" dirty="0">
                <a:solidFill>
                  <a:srgbClr val="FFFF00"/>
                </a:solidFill>
                <a:latin typeface="Comic Sans MS" charset="0"/>
                <a:ea typeface="Arial" charset="0"/>
                <a:cs typeface="Arial" charset="0"/>
              </a:rPr>
              <a:t>11 </a:t>
            </a:r>
            <a:r>
              <a:rPr lang="en-AU" sz="2400" dirty="0">
                <a:solidFill>
                  <a:srgbClr val="FFFF00"/>
                </a:solidFill>
                <a:latin typeface="Comic Sans MS" charset="0"/>
                <a:ea typeface="Arial" charset="0"/>
                <a:cs typeface="Times New Roman" charset="0"/>
              </a:rPr>
              <a:t>Therefore it is against YHWH that you and all your company have gathered together.  What is Aaron that you grumble against him?”</a:t>
            </a:r>
            <a:r>
              <a:rPr lang="en-GB" sz="2400" dirty="0">
                <a:solidFill>
                  <a:srgbClr val="FFFF00"/>
                </a:solidFill>
              </a:rPr>
              <a:t> </a:t>
            </a:r>
            <a:endParaRPr lang="en-AU" sz="24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339978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640723"/>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2400" baseline="30000">
                <a:solidFill>
                  <a:srgbClr val="FFFF00"/>
                </a:solidFill>
                <a:latin typeface="Comic Sans MS" charset="0"/>
                <a:ea typeface="Arial" charset="0"/>
                <a:cs typeface="Times New Roman" charset="0"/>
              </a:rPr>
              <a:t>Numbers 16:</a:t>
            </a:r>
            <a:r>
              <a:rPr lang="en-AU" sz="2400" b="1" baseline="30000">
                <a:solidFill>
                  <a:srgbClr val="FFFF00"/>
                </a:solidFill>
                <a:latin typeface="Comic Sans MS" charset="0"/>
                <a:ea typeface="Arial" charset="0"/>
                <a:cs typeface="Arial" charset="0"/>
              </a:rPr>
              <a:t>33 </a:t>
            </a:r>
            <a:r>
              <a:rPr lang="en-AU" sz="2400">
                <a:solidFill>
                  <a:srgbClr val="FFFF00"/>
                </a:solidFill>
                <a:latin typeface="Comic Sans MS" charset="0"/>
                <a:ea typeface="Arial" charset="0"/>
                <a:cs typeface="Times New Roman" charset="0"/>
              </a:rPr>
              <a:t>So they, and all that belonged to them went down alive into Sheol, and the earth closed over them, and they perished from the midst of the assembly.  </a:t>
            </a:r>
            <a:r>
              <a:rPr lang="en-AU" sz="2400" b="1" baseline="30000" dirty="0">
                <a:solidFill>
                  <a:srgbClr val="FFFF00"/>
                </a:solidFill>
                <a:latin typeface="Comic Sans MS" charset="0"/>
                <a:ea typeface="Arial" charset="0"/>
                <a:cs typeface="Arial" charset="0"/>
              </a:rPr>
              <a:t>34 </a:t>
            </a:r>
            <a:r>
              <a:rPr lang="en-AU" sz="2400" dirty="0">
                <a:solidFill>
                  <a:srgbClr val="FFFF00"/>
                </a:solidFill>
                <a:latin typeface="Comic Sans MS" charset="0"/>
                <a:ea typeface="Arial" charset="0"/>
                <a:cs typeface="Times New Roman" charset="0"/>
              </a:rPr>
              <a:t>And all Israel who were around them fled at their cry, for they said, “Lest the earth swallow us up!” </a:t>
            </a:r>
            <a:r>
              <a:rPr lang="en-AU" sz="2400" b="1" baseline="30000" dirty="0">
                <a:solidFill>
                  <a:srgbClr val="FFFF00"/>
                </a:solidFill>
                <a:latin typeface="Comic Sans MS" charset="0"/>
                <a:ea typeface="Arial" charset="0"/>
                <a:cs typeface="Arial" charset="0"/>
              </a:rPr>
              <a:t>35 </a:t>
            </a:r>
            <a:r>
              <a:rPr lang="en-AU" sz="2400" dirty="0">
                <a:solidFill>
                  <a:srgbClr val="FFFF00"/>
                </a:solidFill>
                <a:latin typeface="Comic Sans MS" charset="0"/>
                <a:ea typeface="Arial" charset="0"/>
                <a:cs typeface="Times New Roman" charset="0"/>
              </a:rPr>
              <a:t>And fire came out from the </a:t>
            </a:r>
            <a:r>
              <a:rPr lang="en-AU" sz="2400" cap="small" dirty="0">
                <a:solidFill>
                  <a:srgbClr val="FFFF00"/>
                </a:solidFill>
                <a:latin typeface="Comic Sans MS" charset="0"/>
                <a:ea typeface="Arial" charset="0"/>
                <a:cs typeface="Times New Roman" charset="0"/>
              </a:rPr>
              <a:t>YHWH</a:t>
            </a:r>
            <a:r>
              <a:rPr lang="en-AU" sz="2400" dirty="0">
                <a:solidFill>
                  <a:srgbClr val="FFFF00"/>
                </a:solidFill>
                <a:latin typeface="Comic Sans MS" charset="0"/>
                <a:ea typeface="Arial" charset="0"/>
                <a:cs typeface="Times New Roman" charset="0"/>
              </a:rPr>
              <a:t> and consumed the 250 men offering the incense.</a:t>
            </a:r>
            <a:r>
              <a:rPr lang="en-GB" sz="2400" dirty="0">
                <a:solidFill>
                  <a:srgbClr val="FFFF00"/>
                </a:solidFill>
              </a:rPr>
              <a:t> </a:t>
            </a:r>
            <a:endParaRPr lang="en-AU" sz="24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1232066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339650"/>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2400" baseline="30000">
                <a:solidFill>
                  <a:srgbClr val="FFFF00"/>
                </a:solidFill>
                <a:latin typeface="Comic Sans MS" charset="0"/>
                <a:ea typeface="Comic Sans MS" charset="0"/>
                <a:cs typeface="Comic Sans MS" charset="0"/>
              </a:rPr>
              <a:t>Numbers 16:</a:t>
            </a:r>
            <a:r>
              <a:rPr lang="en-AU" sz="2400" b="1" baseline="30000">
                <a:solidFill>
                  <a:srgbClr val="FFFF00"/>
                </a:solidFill>
                <a:latin typeface="Comic Sans MS" charset="0"/>
                <a:ea typeface="Comic Sans MS" charset="0"/>
                <a:cs typeface="Comic Sans MS" charset="0"/>
              </a:rPr>
              <a:t>41 </a:t>
            </a:r>
            <a:r>
              <a:rPr lang="en-AU" sz="2400">
                <a:solidFill>
                  <a:srgbClr val="FFFF00"/>
                </a:solidFill>
                <a:latin typeface="Comic Sans MS" charset="0"/>
                <a:ea typeface="Comic Sans MS" charset="0"/>
                <a:cs typeface="Comic Sans MS" charset="0"/>
              </a:rPr>
              <a:t>But on the next day all the congregation of the people of Israel grumbled against Moses and against Aaron, saying, “You have killed the people of YHWH.”  </a:t>
            </a:r>
            <a:r>
              <a:rPr lang="en-AU" sz="2400" b="1" baseline="30000">
                <a:solidFill>
                  <a:srgbClr val="FFFF00"/>
                </a:solidFill>
                <a:latin typeface="Comic Sans MS" charset="0"/>
                <a:ea typeface="Comic Sans MS" charset="0"/>
                <a:cs typeface="Comic Sans MS" charset="0"/>
              </a:rPr>
              <a:t>42 </a:t>
            </a:r>
            <a:r>
              <a:rPr lang="en-AU" sz="2400">
                <a:solidFill>
                  <a:srgbClr val="FFFF00"/>
                </a:solidFill>
                <a:latin typeface="Comic Sans MS" charset="0"/>
                <a:ea typeface="Comic Sans MS" charset="0"/>
                <a:cs typeface="Comic Sans MS" charset="0"/>
              </a:rPr>
              <a:t>And when the congregation had assembled against Moses and against Aaron, they turned toward the tent of meeting.  </a:t>
            </a:r>
            <a:r>
              <a:rPr lang="en-AU" sz="2400" dirty="0">
                <a:solidFill>
                  <a:srgbClr val="FFFF00"/>
                </a:solidFill>
                <a:latin typeface="Comic Sans MS" charset="0"/>
                <a:ea typeface="Comic Sans MS" charset="0"/>
                <a:cs typeface="Comic Sans MS" charset="0"/>
              </a:rPr>
              <a:t>And behold, the cloud covered it, and the glory of YHWH appeared.  </a:t>
            </a:r>
            <a:r>
              <a:rPr lang="en-AU" sz="2400" b="1" baseline="30000" dirty="0">
                <a:solidFill>
                  <a:srgbClr val="FFFF00"/>
                </a:solidFill>
                <a:latin typeface="Comic Sans MS" charset="0"/>
                <a:ea typeface="Comic Sans MS" charset="0"/>
                <a:cs typeface="Comic Sans MS" charset="0"/>
              </a:rPr>
              <a:t>43 </a:t>
            </a:r>
            <a:r>
              <a:rPr lang="en-AU" sz="2400" dirty="0">
                <a:solidFill>
                  <a:srgbClr val="FFFF00"/>
                </a:solidFill>
                <a:latin typeface="Comic Sans MS" charset="0"/>
                <a:ea typeface="Comic Sans MS" charset="0"/>
                <a:cs typeface="Comic Sans MS" charset="0"/>
              </a:rPr>
              <a:t>And Moses and Aaron came to the front of the tent of meeting, </a:t>
            </a:r>
            <a:r>
              <a:rPr lang="en-AU" sz="2400" b="1" baseline="30000" dirty="0">
                <a:solidFill>
                  <a:srgbClr val="FFFF00"/>
                </a:solidFill>
                <a:latin typeface="Comic Sans MS" charset="0"/>
                <a:ea typeface="Comic Sans MS" charset="0"/>
                <a:cs typeface="Comic Sans MS" charset="0"/>
              </a:rPr>
              <a:t>44 </a:t>
            </a:r>
            <a:r>
              <a:rPr lang="en-AU" sz="2400" dirty="0">
                <a:solidFill>
                  <a:srgbClr val="FFFF00"/>
                </a:solidFill>
                <a:latin typeface="Comic Sans MS" charset="0"/>
                <a:ea typeface="Comic Sans MS" charset="0"/>
                <a:cs typeface="Comic Sans MS" charset="0"/>
              </a:rPr>
              <a:t>and YHWH spoke to Moses, saying, </a:t>
            </a:r>
            <a:r>
              <a:rPr lang="en-AU" sz="2400" b="1" baseline="30000" dirty="0">
                <a:solidFill>
                  <a:srgbClr val="FFFF00"/>
                </a:solidFill>
                <a:latin typeface="Comic Sans MS" charset="0"/>
                <a:ea typeface="Comic Sans MS" charset="0"/>
                <a:cs typeface="Comic Sans MS" charset="0"/>
              </a:rPr>
              <a:t>45 </a:t>
            </a:r>
            <a:r>
              <a:rPr lang="en-AU" sz="2400" dirty="0">
                <a:solidFill>
                  <a:srgbClr val="FFFF00"/>
                </a:solidFill>
                <a:latin typeface="Comic Sans MS" charset="0"/>
                <a:ea typeface="Comic Sans MS" charset="0"/>
                <a:cs typeface="Comic Sans MS" charset="0"/>
              </a:rPr>
              <a:t>“Get away from the midst of this congregation, that I may consume them in a moment.”  And they fell on their faces.</a:t>
            </a:r>
            <a:r>
              <a:rPr lang="en-GB" sz="2400" dirty="0">
                <a:solidFill>
                  <a:srgbClr val="FFFF00"/>
                </a:solidFill>
                <a:latin typeface="Comic Sans MS" charset="0"/>
                <a:ea typeface="Comic Sans MS" charset="0"/>
                <a:cs typeface="Comic Sans MS" charset="0"/>
              </a:rPr>
              <a:t> </a:t>
            </a:r>
            <a:endParaRPr lang="en-AU" sz="24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353228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6210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chemeClr val="bg1"/>
                </a:solidFill>
                <a:latin typeface="Times New Roman" charset="0"/>
                <a:ea typeface="Arial" charset="0"/>
              </a:rPr>
              <a:t>26</a:t>
            </a:r>
            <a:r>
              <a:rPr lang="en-AU" sz="3200" b="1" baseline="30000" dirty="0">
                <a:solidFill>
                  <a:schemeClr val="bg1"/>
                </a:solidFill>
                <a:latin typeface="Times New Roman" charset="0"/>
                <a:ea typeface="Arial" charset="0"/>
              </a:rPr>
              <a:t> </a:t>
            </a:r>
            <a:r>
              <a:rPr lang="en-AU" sz="3200" dirty="0">
                <a:solidFill>
                  <a:schemeClr val="bg1"/>
                </a:solidFill>
                <a:latin typeface="Times New Roman" charset="0"/>
                <a:ea typeface="Arial" charset="0"/>
              </a:rPr>
              <a:t>So I do not run aimlessly;  I do not box as one beating the air.  </a:t>
            </a:r>
            <a:r>
              <a:rPr lang="en-AU" sz="3200" b="1" baseline="30000" dirty="0">
                <a:solidFill>
                  <a:schemeClr val="bg1"/>
                </a:solidFill>
                <a:latin typeface="Times New Roman" charset="0"/>
                <a:ea typeface="Arial" charset="0"/>
              </a:rPr>
              <a:t>27 </a:t>
            </a:r>
            <a:r>
              <a:rPr lang="en-AU" sz="3200" dirty="0">
                <a:solidFill>
                  <a:schemeClr val="bg1"/>
                </a:solidFill>
                <a:latin typeface="Times New Roman" charset="0"/>
                <a:ea typeface="Arial" charset="0"/>
              </a:rPr>
              <a:t>But I discipline my body and keep it under control, lest after preaching to others I myself should be disqualified.</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704653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14918"/>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2400" baseline="30000">
                <a:solidFill>
                  <a:srgbClr val="FFFF00"/>
                </a:solidFill>
                <a:latin typeface="Comic Sans MS" charset="0"/>
                <a:ea typeface="Comic Sans MS" charset="0"/>
                <a:cs typeface="Comic Sans MS" charset="0"/>
              </a:rPr>
              <a:t>Numbers </a:t>
            </a:r>
            <a:r>
              <a:rPr lang="en-AU" sz="2400" baseline="30000" smtClean="0">
                <a:solidFill>
                  <a:srgbClr val="FFFF00"/>
                </a:solidFill>
                <a:latin typeface="Comic Sans MS" charset="0"/>
                <a:ea typeface="Comic Sans MS" charset="0"/>
                <a:cs typeface="Comic Sans MS" charset="0"/>
              </a:rPr>
              <a:t>16:</a:t>
            </a:r>
            <a:r>
              <a:rPr lang="en-AU" sz="2400" b="1" baseline="30000">
                <a:solidFill>
                  <a:srgbClr val="FFFF00"/>
                </a:solidFill>
                <a:latin typeface="Comic Sans MS" charset="0"/>
                <a:ea typeface="Arial" charset="0"/>
                <a:cs typeface="Arial" charset="0"/>
              </a:rPr>
              <a:t>46 </a:t>
            </a:r>
            <a:r>
              <a:rPr lang="en-AU" sz="2400">
                <a:solidFill>
                  <a:srgbClr val="FFFF00"/>
                </a:solidFill>
                <a:latin typeface="Comic Sans MS" charset="0"/>
                <a:ea typeface="Arial" charset="0"/>
                <a:cs typeface="Times New Roman" charset="0"/>
              </a:rPr>
              <a:t>And Moses said to Aaron, “Take your censer, and put fire on it from off the altar and lay incense on it and carry it quickly to the congregation and make atonement for them, for wrath has gone out from YHWH; the plague has begun.”  </a:t>
            </a:r>
            <a:r>
              <a:rPr lang="en-AU" sz="2400" b="1" baseline="30000">
                <a:solidFill>
                  <a:srgbClr val="FFFF00"/>
                </a:solidFill>
                <a:latin typeface="Comic Sans MS" charset="0"/>
                <a:ea typeface="Arial" charset="0"/>
                <a:cs typeface="Arial" charset="0"/>
              </a:rPr>
              <a:t>47 </a:t>
            </a:r>
            <a:r>
              <a:rPr lang="en-AU" sz="2400">
                <a:solidFill>
                  <a:srgbClr val="FFFF00"/>
                </a:solidFill>
                <a:latin typeface="Comic Sans MS" charset="0"/>
                <a:ea typeface="Arial" charset="0"/>
                <a:cs typeface="Times New Roman" charset="0"/>
              </a:rPr>
              <a:t>So Aaron took it as Moses said and ran into the midst of the assembly.  </a:t>
            </a:r>
            <a:r>
              <a:rPr lang="en-AU" sz="2400" dirty="0">
                <a:solidFill>
                  <a:srgbClr val="FFFF00"/>
                </a:solidFill>
                <a:latin typeface="Comic Sans MS" charset="0"/>
                <a:ea typeface="Arial" charset="0"/>
                <a:cs typeface="Times New Roman" charset="0"/>
              </a:rPr>
              <a:t>And behold, the plague had already begun among the people.  And he put on the incense and made atonement for the people.  </a:t>
            </a:r>
            <a:r>
              <a:rPr lang="en-AU" sz="2400" b="1" baseline="30000" dirty="0">
                <a:solidFill>
                  <a:srgbClr val="FFFF00"/>
                </a:solidFill>
                <a:latin typeface="Comic Sans MS" charset="0"/>
                <a:ea typeface="Arial" charset="0"/>
                <a:cs typeface="Arial" charset="0"/>
              </a:rPr>
              <a:t>48 </a:t>
            </a:r>
            <a:r>
              <a:rPr lang="en-AU" sz="2400" dirty="0">
                <a:solidFill>
                  <a:srgbClr val="FFFF00"/>
                </a:solidFill>
                <a:latin typeface="Comic Sans MS" charset="0"/>
                <a:ea typeface="Arial" charset="0"/>
                <a:cs typeface="Times New Roman" charset="0"/>
              </a:rPr>
              <a:t>And he stood between the dead and the living, and the plague was stopped.</a:t>
            </a:r>
            <a:r>
              <a:rPr lang="en-GB" sz="2400" dirty="0">
                <a:solidFill>
                  <a:srgbClr val="FFFF00"/>
                </a:solidFill>
              </a:rPr>
              <a:t> </a:t>
            </a:r>
            <a:endParaRPr lang="en-AU" sz="24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863829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461665"/>
          </a:xfrm>
          <a:prstGeom prst="rect">
            <a:avLst/>
          </a:prstGeom>
          <a:noFill/>
          <a:ln w="22225">
            <a:noFill/>
          </a:ln>
        </p:spPr>
        <p:txBody>
          <a:bodyPr wrap="square" rtlCol="0">
            <a:spAutoFit/>
          </a:bodyPr>
          <a:lstStyle/>
          <a:p>
            <a:pPr algn="ctr"/>
            <a:r>
              <a:rPr lang="en-AU" sz="2400" u="sng" spc="60" dirty="0" smtClean="0">
                <a:solidFill>
                  <a:srgbClr val="FFFF00"/>
                </a:solidFill>
                <a:latin typeface="Times New Roman" charset="0"/>
                <a:ea typeface="Times New Roman" charset="0"/>
                <a:cs typeface="Times New Roman" charset="0"/>
              </a:rPr>
              <a:t>Israel’s example </a:t>
            </a:r>
            <a:r>
              <a:rPr lang="en-AU" sz="2400" u="sng" spc="60" smtClean="0">
                <a:solidFill>
                  <a:srgbClr val="FFFF00"/>
                </a:solidFill>
                <a:latin typeface="Times New Roman" charset="0"/>
                <a:ea typeface="Times New Roman" charset="0"/>
                <a:cs typeface="Times New Roman" charset="0"/>
              </a:rPr>
              <a:t>– Do </a:t>
            </a:r>
            <a:r>
              <a:rPr lang="en-AU" sz="2400" u="sng" spc="60" dirty="0" smtClean="0">
                <a:solidFill>
                  <a:srgbClr val="FFFF00"/>
                </a:solidFill>
                <a:latin typeface="Times New Roman" charset="0"/>
                <a:ea typeface="Times New Roman" charset="0"/>
                <a:cs typeface="Times New Roman" charset="0"/>
              </a:rPr>
              <a:t>not presume upon our privileged position.</a:t>
            </a:r>
          </a:p>
        </p:txBody>
      </p:sp>
      <p:sp>
        <p:nvSpPr>
          <p:cNvPr id="6" name="TextBox 5"/>
          <p:cNvSpPr txBox="1"/>
          <p:nvPr/>
        </p:nvSpPr>
        <p:spPr>
          <a:xfrm>
            <a:off x="1679157" y="465560"/>
            <a:ext cx="744054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Mixed the worship of YHWH with idols</a:t>
            </a:r>
          </a:p>
        </p:txBody>
      </p:sp>
      <p:sp>
        <p:nvSpPr>
          <p:cNvPr id="7" name="TextBox 6"/>
          <p:cNvSpPr txBox="1"/>
          <p:nvPr/>
        </p:nvSpPr>
        <p:spPr>
          <a:xfrm>
            <a:off x="19180" y="434782"/>
            <a:ext cx="187600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1.  Idolatry</a:t>
            </a:r>
          </a:p>
        </p:txBody>
      </p:sp>
      <p:sp>
        <p:nvSpPr>
          <p:cNvPr id="9" name="TextBox 8"/>
          <p:cNvSpPr txBox="1"/>
          <p:nvPr/>
        </p:nvSpPr>
        <p:spPr>
          <a:xfrm>
            <a:off x="19180" y="829179"/>
            <a:ext cx="305983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2.  Sexual Immorality</a:t>
            </a:r>
          </a:p>
        </p:txBody>
      </p:sp>
      <p:sp>
        <p:nvSpPr>
          <p:cNvPr id="11" name="TextBox 10"/>
          <p:cNvSpPr txBox="1"/>
          <p:nvPr/>
        </p:nvSpPr>
        <p:spPr>
          <a:xfrm>
            <a:off x="29079" y="1189624"/>
            <a:ext cx="9132221" cy="430887"/>
          </a:xfrm>
          <a:prstGeom prst="rect">
            <a:avLst/>
          </a:prstGeom>
          <a:noFill/>
          <a:ln w="15875">
            <a:noFill/>
          </a:ln>
        </p:spPr>
        <p:txBody>
          <a:bodyPr wrap="square" rtlCol="0">
            <a:spAutoFit/>
          </a:bodyPr>
          <a:lstStyle/>
          <a:p>
            <a:pPr marL="342900" indent="-342900">
              <a:buFont typeface="Arial" charset="0"/>
              <a:buChar char="•"/>
            </a:pPr>
            <a:r>
              <a:rPr lang="en-AU" sz="2200" smtClean="0">
                <a:solidFill>
                  <a:schemeClr val="bg1"/>
                </a:solidFill>
                <a:latin typeface="Times New Roman" charset="0"/>
                <a:ea typeface="Times New Roman" charset="0"/>
                <a:cs typeface="Times New Roman" charset="0"/>
              </a:rPr>
              <a:t>Being </a:t>
            </a:r>
            <a:r>
              <a:rPr lang="en-AU" sz="2200" dirty="0" smtClean="0">
                <a:solidFill>
                  <a:schemeClr val="bg1"/>
                </a:solidFill>
                <a:latin typeface="Times New Roman" charset="0"/>
                <a:ea typeface="Times New Roman" charset="0"/>
                <a:cs typeface="Times New Roman" charset="0"/>
              </a:rPr>
              <a:t>joined to an unbeliever makes it hard to stay strong in Christian faith</a:t>
            </a:r>
          </a:p>
        </p:txBody>
      </p:sp>
      <p:sp>
        <p:nvSpPr>
          <p:cNvPr id="12" name="TextBox 11"/>
          <p:cNvSpPr txBox="1"/>
          <p:nvPr/>
        </p:nvSpPr>
        <p:spPr>
          <a:xfrm>
            <a:off x="29079" y="1553243"/>
            <a:ext cx="3923928"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3.  Putting Christ to the Test</a:t>
            </a:r>
          </a:p>
        </p:txBody>
      </p:sp>
      <p:sp>
        <p:nvSpPr>
          <p:cNvPr id="13" name="TextBox 12"/>
          <p:cNvSpPr txBox="1"/>
          <p:nvPr/>
        </p:nvSpPr>
        <p:spPr>
          <a:xfrm>
            <a:off x="40858" y="1913283"/>
            <a:ext cx="913222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angry with God or His chosen leaders</a:t>
            </a:r>
          </a:p>
        </p:txBody>
      </p:sp>
      <p:sp>
        <p:nvSpPr>
          <p:cNvPr id="14" name="TextBox 13"/>
          <p:cNvSpPr txBox="1"/>
          <p:nvPr/>
        </p:nvSpPr>
        <p:spPr>
          <a:xfrm>
            <a:off x="3880998" y="1600377"/>
            <a:ext cx="5126269"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Impatience with God / wanting more</a:t>
            </a:r>
          </a:p>
        </p:txBody>
      </p:sp>
      <p:sp>
        <p:nvSpPr>
          <p:cNvPr id="15" name="TextBox 14"/>
          <p:cNvSpPr txBox="1"/>
          <p:nvPr/>
        </p:nvSpPr>
        <p:spPr>
          <a:xfrm>
            <a:off x="29078" y="2212576"/>
            <a:ext cx="9132221"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4.  Grumbling / whining / complaining </a:t>
            </a:r>
            <a:r>
              <a:rPr lang="en-AU" sz="2200" spc="60" dirty="0" smtClean="0">
                <a:solidFill>
                  <a:srgbClr val="FFFF00"/>
                </a:solidFill>
                <a:latin typeface="Times New Roman" charset="0"/>
                <a:ea typeface="Times New Roman" charset="0"/>
                <a:cs typeface="Times New Roman" charset="0"/>
              </a:rPr>
              <a:t>(especially behind one’s hand)</a:t>
            </a:r>
          </a:p>
        </p:txBody>
      </p:sp>
      <p:sp>
        <p:nvSpPr>
          <p:cNvPr id="16" name="TextBox 15"/>
          <p:cNvSpPr txBox="1"/>
          <p:nvPr/>
        </p:nvSpPr>
        <p:spPr>
          <a:xfrm>
            <a:off x="40858" y="2572616"/>
            <a:ext cx="9132221" cy="1446550"/>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seething discontent (against God’s chosen leaders)</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Leadership is an appointment of grace.  God chooses leaders by His will.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Some in Corinth, were grumbling against Paul and his position as apostle</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Blaming leaders for what God has done &amp; for God’s judgment...</a:t>
            </a:r>
          </a:p>
        </p:txBody>
      </p:sp>
      <p:sp>
        <p:nvSpPr>
          <p:cNvPr id="17" name="Rectangle 16"/>
          <p:cNvSpPr/>
          <p:nvPr/>
        </p:nvSpPr>
        <p:spPr>
          <a:xfrm>
            <a:off x="192803" y="3939107"/>
            <a:ext cx="8868178" cy="461665"/>
          </a:xfrm>
          <a:prstGeom prst="rect">
            <a:avLst/>
          </a:prstGeom>
          <a:ln w="19050">
            <a:solidFill>
              <a:srgbClr val="FFFF00"/>
            </a:solidFill>
          </a:ln>
        </p:spPr>
        <p:txBody>
          <a:bodyPr wrap="square">
            <a:spAutoFit/>
          </a:bodyPr>
          <a:lstStyle/>
          <a:p>
            <a:pPr algn="ctr"/>
            <a:r>
              <a:rPr lang="en-US" sz="2300" dirty="0" smtClean="0">
                <a:solidFill>
                  <a:srgbClr val="FFFF00"/>
                </a:solidFill>
                <a:latin typeface="Comic Sans MS" charset="0"/>
                <a:ea typeface="Comic Sans MS" charset="0"/>
                <a:cs typeface="Comic Sans MS" charset="0"/>
              </a:rPr>
              <a:t>Let anyone who thinks that he stands, take heed, lest he fall</a:t>
            </a:r>
            <a:endParaRPr lang="en-AU" sz="2300" dirty="0">
              <a:solidFill>
                <a:schemeClr val="bg1"/>
              </a:solidFill>
              <a:latin typeface="Comic Sans MS" charset="0"/>
              <a:ea typeface="Comic Sans MS" charset="0"/>
              <a:cs typeface="Comic Sans MS" charset="0"/>
            </a:endParaRPr>
          </a:p>
        </p:txBody>
      </p:sp>
      <p:sp>
        <p:nvSpPr>
          <p:cNvPr id="19" name="TextBox 18"/>
          <p:cNvSpPr txBox="1"/>
          <p:nvPr/>
        </p:nvSpPr>
        <p:spPr>
          <a:xfrm>
            <a:off x="2947520" y="868575"/>
            <a:ext cx="4752528"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Destroys our relationship with </a:t>
            </a:r>
            <a:r>
              <a:rPr lang="en-AU" sz="2200" smtClean="0">
                <a:solidFill>
                  <a:schemeClr val="bg1"/>
                </a:solidFill>
                <a:latin typeface="Times New Roman" charset="0"/>
                <a:ea typeface="Times New Roman" charset="0"/>
                <a:cs typeface="Times New Roman" charset="0"/>
              </a:rPr>
              <a:t>God.</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4585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215991"/>
          </a:xfrm>
          <a:prstGeom prst="rect">
            <a:avLst/>
          </a:prstGeom>
          <a:no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2400" b="1" baseline="30000" dirty="0" smtClean="0">
                <a:solidFill>
                  <a:schemeClr val="bg1"/>
                </a:solidFill>
                <a:latin typeface="Comic Sans MS" charset="0"/>
                <a:ea typeface="Arial" charset="0"/>
                <a:cs typeface="Times New Roman" charset="0"/>
              </a:rPr>
              <a:t>1 Corinthians 10:13</a:t>
            </a:r>
            <a:r>
              <a:rPr lang="en-AU" sz="2400" b="1" baseline="30000" dirty="0">
                <a:solidFill>
                  <a:schemeClr val="bg1"/>
                </a:solidFill>
                <a:latin typeface="Comic Sans MS" charset="0"/>
                <a:ea typeface="Arial" charset="0"/>
                <a:cs typeface="Times New Roman" charset="0"/>
              </a:rPr>
              <a:t> </a:t>
            </a:r>
            <a:r>
              <a:rPr lang="en-AU" sz="2400" dirty="0">
                <a:solidFill>
                  <a:schemeClr val="bg1"/>
                </a:solidFill>
                <a:latin typeface="Comic Sans MS" charset="0"/>
                <a:ea typeface="Arial" charset="0"/>
                <a:cs typeface="Times New Roman" charset="0"/>
              </a:rPr>
              <a:t>No temptation has overtaken you that is not common to man.  God is faithful, and he will not let you be tempted beyond your ability, but with the temptation he will also provide the way of escape, that you may be able to endure it.</a:t>
            </a:r>
            <a:r>
              <a:rPr lang="en-GB" sz="2400" dirty="0">
                <a:solidFill>
                  <a:schemeClr val="bg1"/>
                </a:solidFill>
              </a:rPr>
              <a:t> </a:t>
            </a:r>
            <a:endParaRPr lang="en-AU" sz="24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3389603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461665"/>
          </a:xfrm>
          <a:prstGeom prst="rect">
            <a:avLst/>
          </a:prstGeom>
          <a:noFill/>
          <a:ln w="22225">
            <a:noFill/>
          </a:ln>
        </p:spPr>
        <p:txBody>
          <a:bodyPr wrap="square" rtlCol="0">
            <a:spAutoFit/>
          </a:bodyPr>
          <a:lstStyle/>
          <a:p>
            <a:pPr algn="ctr"/>
            <a:r>
              <a:rPr lang="en-AU" sz="2400" u="sng" spc="60" dirty="0" smtClean="0">
                <a:solidFill>
                  <a:srgbClr val="FFFF00"/>
                </a:solidFill>
                <a:latin typeface="Times New Roman" charset="0"/>
                <a:ea typeface="Times New Roman" charset="0"/>
                <a:cs typeface="Times New Roman" charset="0"/>
              </a:rPr>
              <a:t>Israel’s example </a:t>
            </a:r>
            <a:r>
              <a:rPr lang="en-AU" sz="2400" u="sng" spc="60" smtClean="0">
                <a:solidFill>
                  <a:srgbClr val="FFFF00"/>
                </a:solidFill>
                <a:latin typeface="Times New Roman" charset="0"/>
                <a:ea typeface="Times New Roman" charset="0"/>
                <a:cs typeface="Times New Roman" charset="0"/>
              </a:rPr>
              <a:t>– Do </a:t>
            </a:r>
            <a:r>
              <a:rPr lang="en-AU" sz="2400" u="sng" spc="60" dirty="0" smtClean="0">
                <a:solidFill>
                  <a:srgbClr val="FFFF00"/>
                </a:solidFill>
                <a:latin typeface="Times New Roman" charset="0"/>
                <a:ea typeface="Times New Roman" charset="0"/>
                <a:cs typeface="Times New Roman" charset="0"/>
              </a:rPr>
              <a:t>not presume upon our privileged position.</a:t>
            </a:r>
          </a:p>
        </p:txBody>
      </p:sp>
      <p:sp>
        <p:nvSpPr>
          <p:cNvPr id="6" name="TextBox 5"/>
          <p:cNvSpPr txBox="1"/>
          <p:nvPr/>
        </p:nvSpPr>
        <p:spPr>
          <a:xfrm>
            <a:off x="1679157" y="465560"/>
            <a:ext cx="744054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Mixed the worship of YHWH with idols</a:t>
            </a:r>
          </a:p>
        </p:txBody>
      </p:sp>
      <p:sp>
        <p:nvSpPr>
          <p:cNvPr id="7" name="TextBox 6"/>
          <p:cNvSpPr txBox="1"/>
          <p:nvPr/>
        </p:nvSpPr>
        <p:spPr>
          <a:xfrm>
            <a:off x="19180" y="434782"/>
            <a:ext cx="187600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1.  Idolatry</a:t>
            </a:r>
          </a:p>
        </p:txBody>
      </p:sp>
      <p:sp>
        <p:nvSpPr>
          <p:cNvPr id="9" name="TextBox 8"/>
          <p:cNvSpPr txBox="1"/>
          <p:nvPr/>
        </p:nvSpPr>
        <p:spPr>
          <a:xfrm>
            <a:off x="19180" y="829179"/>
            <a:ext cx="3059832"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2.  Sexual Immorality</a:t>
            </a:r>
          </a:p>
        </p:txBody>
      </p:sp>
      <p:sp>
        <p:nvSpPr>
          <p:cNvPr id="11" name="TextBox 10"/>
          <p:cNvSpPr txBox="1"/>
          <p:nvPr/>
        </p:nvSpPr>
        <p:spPr>
          <a:xfrm>
            <a:off x="29079" y="1189624"/>
            <a:ext cx="9132221" cy="430887"/>
          </a:xfrm>
          <a:prstGeom prst="rect">
            <a:avLst/>
          </a:prstGeom>
          <a:noFill/>
          <a:ln w="15875">
            <a:noFill/>
          </a:ln>
        </p:spPr>
        <p:txBody>
          <a:bodyPr wrap="square" rtlCol="0">
            <a:spAutoFit/>
          </a:bodyPr>
          <a:lstStyle/>
          <a:p>
            <a:pPr marL="342900" indent="-342900">
              <a:buFont typeface="Arial" charset="0"/>
              <a:buChar char="•"/>
            </a:pPr>
            <a:r>
              <a:rPr lang="en-AU" sz="2200" smtClean="0">
                <a:solidFill>
                  <a:schemeClr val="bg1"/>
                </a:solidFill>
                <a:latin typeface="Times New Roman" charset="0"/>
                <a:ea typeface="Times New Roman" charset="0"/>
                <a:cs typeface="Times New Roman" charset="0"/>
              </a:rPr>
              <a:t>Being </a:t>
            </a:r>
            <a:r>
              <a:rPr lang="en-AU" sz="2200" dirty="0" smtClean="0">
                <a:solidFill>
                  <a:schemeClr val="bg1"/>
                </a:solidFill>
                <a:latin typeface="Times New Roman" charset="0"/>
                <a:ea typeface="Times New Roman" charset="0"/>
                <a:cs typeface="Times New Roman" charset="0"/>
              </a:rPr>
              <a:t>joined to an unbeliever makes it hard to stay strong in Christian faith</a:t>
            </a:r>
          </a:p>
        </p:txBody>
      </p:sp>
      <p:sp>
        <p:nvSpPr>
          <p:cNvPr id="12" name="TextBox 11"/>
          <p:cNvSpPr txBox="1"/>
          <p:nvPr/>
        </p:nvSpPr>
        <p:spPr>
          <a:xfrm>
            <a:off x="29079" y="1553243"/>
            <a:ext cx="3923928"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3.  Putting Christ to the Test</a:t>
            </a:r>
          </a:p>
        </p:txBody>
      </p:sp>
      <p:sp>
        <p:nvSpPr>
          <p:cNvPr id="13" name="TextBox 12"/>
          <p:cNvSpPr txBox="1"/>
          <p:nvPr/>
        </p:nvSpPr>
        <p:spPr>
          <a:xfrm>
            <a:off x="40858" y="1913283"/>
            <a:ext cx="9132221"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Being angry with God or His chosen leaders</a:t>
            </a:r>
          </a:p>
        </p:txBody>
      </p:sp>
      <p:sp>
        <p:nvSpPr>
          <p:cNvPr id="14" name="TextBox 13"/>
          <p:cNvSpPr txBox="1"/>
          <p:nvPr/>
        </p:nvSpPr>
        <p:spPr>
          <a:xfrm>
            <a:off x="3880998" y="1600377"/>
            <a:ext cx="5126269"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Impatience with God / wanting more</a:t>
            </a:r>
          </a:p>
        </p:txBody>
      </p:sp>
      <p:sp>
        <p:nvSpPr>
          <p:cNvPr id="15" name="TextBox 14"/>
          <p:cNvSpPr txBox="1"/>
          <p:nvPr/>
        </p:nvSpPr>
        <p:spPr>
          <a:xfrm>
            <a:off x="29078" y="2212576"/>
            <a:ext cx="9132221" cy="461665"/>
          </a:xfrm>
          <a:prstGeom prst="rect">
            <a:avLst/>
          </a:prstGeom>
          <a:noFill/>
          <a:ln w="22225">
            <a:noFill/>
          </a:ln>
        </p:spPr>
        <p:txBody>
          <a:bodyPr wrap="square" rtlCol="0">
            <a:spAutoFit/>
          </a:bodyPr>
          <a:lstStyle/>
          <a:p>
            <a:r>
              <a:rPr lang="en-AU" sz="2400" spc="60" dirty="0" smtClean="0">
                <a:solidFill>
                  <a:srgbClr val="FFFF00"/>
                </a:solidFill>
                <a:latin typeface="Times New Roman" charset="0"/>
                <a:ea typeface="Times New Roman" charset="0"/>
                <a:cs typeface="Times New Roman" charset="0"/>
              </a:rPr>
              <a:t>4.  Grumbling / whining / complaining </a:t>
            </a:r>
            <a:r>
              <a:rPr lang="en-AU" sz="2200" spc="60" dirty="0" smtClean="0">
                <a:solidFill>
                  <a:srgbClr val="FFFF00"/>
                </a:solidFill>
                <a:latin typeface="Times New Roman" charset="0"/>
                <a:ea typeface="Times New Roman" charset="0"/>
                <a:cs typeface="Times New Roman" charset="0"/>
              </a:rPr>
              <a:t>(especially behind one’s hand)</a:t>
            </a:r>
          </a:p>
        </p:txBody>
      </p:sp>
      <p:sp>
        <p:nvSpPr>
          <p:cNvPr id="16" name="TextBox 15"/>
          <p:cNvSpPr txBox="1"/>
          <p:nvPr/>
        </p:nvSpPr>
        <p:spPr>
          <a:xfrm>
            <a:off x="40858" y="2572616"/>
            <a:ext cx="9132221" cy="1446550"/>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seething discontent (against God’s chosen leaders)</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Leadership is an appointment of grace.  God chooses leaders by His will.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Some in Corinth, were grumbling against Paul and his position as apostle</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Blaming leaders for what God has done &amp; for God’s judgment...</a:t>
            </a:r>
          </a:p>
        </p:txBody>
      </p:sp>
      <p:sp>
        <p:nvSpPr>
          <p:cNvPr id="17" name="Rectangle 16"/>
          <p:cNvSpPr/>
          <p:nvPr/>
        </p:nvSpPr>
        <p:spPr>
          <a:xfrm>
            <a:off x="192803" y="3939107"/>
            <a:ext cx="8868178" cy="461665"/>
          </a:xfrm>
          <a:prstGeom prst="rect">
            <a:avLst/>
          </a:prstGeom>
          <a:ln w="19050">
            <a:solidFill>
              <a:srgbClr val="FFFF00"/>
            </a:solidFill>
          </a:ln>
        </p:spPr>
        <p:txBody>
          <a:bodyPr wrap="square">
            <a:spAutoFit/>
          </a:bodyPr>
          <a:lstStyle/>
          <a:p>
            <a:pPr algn="ctr"/>
            <a:r>
              <a:rPr lang="en-US" sz="2300" dirty="0" smtClean="0">
                <a:solidFill>
                  <a:srgbClr val="FFFF00"/>
                </a:solidFill>
                <a:latin typeface="Comic Sans MS" charset="0"/>
                <a:ea typeface="Comic Sans MS" charset="0"/>
                <a:cs typeface="Comic Sans MS" charset="0"/>
              </a:rPr>
              <a:t>Let anyone who thinks that he stands, take heed, lest he fall</a:t>
            </a:r>
            <a:endParaRPr lang="en-AU" sz="2300" dirty="0">
              <a:solidFill>
                <a:schemeClr val="bg1"/>
              </a:solidFill>
              <a:latin typeface="Comic Sans MS" charset="0"/>
              <a:ea typeface="Comic Sans MS" charset="0"/>
              <a:cs typeface="Comic Sans MS" charset="0"/>
            </a:endParaRPr>
          </a:p>
        </p:txBody>
      </p:sp>
      <p:sp>
        <p:nvSpPr>
          <p:cNvPr id="18" name="TextBox 17"/>
          <p:cNvSpPr txBox="1"/>
          <p:nvPr/>
        </p:nvSpPr>
        <p:spPr>
          <a:xfrm>
            <a:off x="60782" y="4320713"/>
            <a:ext cx="9132221" cy="1446550"/>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No excuse for behaviour that displeases God.  We always have a choice. </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can always run away from temptation</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The Holy Spirit helps us to live by the Spirit </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Only those who live according to the Spirit, are truly saved.</a:t>
            </a:r>
          </a:p>
        </p:txBody>
      </p:sp>
      <p:sp>
        <p:nvSpPr>
          <p:cNvPr id="19" name="TextBox 18"/>
          <p:cNvSpPr txBox="1"/>
          <p:nvPr/>
        </p:nvSpPr>
        <p:spPr>
          <a:xfrm>
            <a:off x="2947520" y="868575"/>
            <a:ext cx="4752528" cy="430887"/>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Destroys our relationship with </a:t>
            </a:r>
            <a:r>
              <a:rPr lang="en-AU" sz="2200" smtClean="0">
                <a:solidFill>
                  <a:schemeClr val="bg1"/>
                </a:solidFill>
                <a:latin typeface="Times New Roman" charset="0"/>
                <a:ea typeface="Times New Roman" charset="0"/>
                <a:cs typeface="Times New Roman" charset="0"/>
              </a:rPr>
              <a:t>God.</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8428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08981"/>
          </a:xfrm>
          <a:prstGeom prst="rect">
            <a:avLst/>
          </a:prstGeom>
          <a:noFill/>
          <a:ln w="9525">
            <a:noFill/>
            <a:miter lim="800000"/>
            <a:headEnd/>
            <a:tailEnd/>
          </a:ln>
        </p:spPr>
        <p:txBody>
          <a:bodyPr wrap="square">
            <a:prstTxWarp prst="textNoShape">
              <a:avLst/>
            </a:prstTxWarp>
            <a:spAutoFit/>
          </a:bodyPr>
          <a:lstStyle/>
          <a:p>
            <a:pPr>
              <a:spcAft>
                <a:spcPts val="0"/>
              </a:spcAft>
            </a:pPr>
            <a:r>
              <a:rPr lang="en-AU" sz="4400" b="1">
                <a:solidFill>
                  <a:schemeClr val="bg1"/>
                </a:solidFill>
                <a:latin typeface="Times New Roman" charset="0"/>
                <a:ea typeface="Arial" charset="0"/>
              </a:rPr>
              <a:t>10 </a:t>
            </a:r>
            <a:r>
              <a:rPr lang="en-AU" sz="3200">
                <a:solidFill>
                  <a:schemeClr val="bg1"/>
                </a:solidFill>
                <a:latin typeface="Times New Roman" charset="0"/>
                <a:ea typeface="Arial" charset="0"/>
              </a:rPr>
              <a:t>For I do not want you to be unaware, brothers, that our fathers were all under the cloud, and all passed through the sea, </a:t>
            </a:r>
            <a:r>
              <a:rPr lang="en-AU" sz="3200" b="1" baseline="30000">
                <a:solidFill>
                  <a:schemeClr val="bg1"/>
                </a:solidFill>
                <a:latin typeface="Times New Roman" charset="0"/>
                <a:ea typeface="Arial" charset="0"/>
              </a:rPr>
              <a:t>2 </a:t>
            </a:r>
            <a:r>
              <a:rPr lang="en-AU" sz="3200">
                <a:solidFill>
                  <a:schemeClr val="bg1"/>
                </a:solidFill>
                <a:latin typeface="Times New Roman" charset="0"/>
                <a:ea typeface="Arial" charset="0"/>
              </a:rPr>
              <a:t>and all were baptized into Moses in the cloud and in the sea, </a:t>
            </a:r>
            <a:r>
              <a:rPr lang="en-AU" sz="3200" b="1" baseline="30000">
                <a:solidFill>
                  <a:schemeClr val="bg1"/>
                </a:solidFill>
                <a:latin typeface="Times New Roman" charset="0"/>
                <a:ea typeface="Arial" charset="0"/>
              </a:rPr>
              <a:t>3 </a:t>
            </a:r>
            <a:r>
              <a:rPr lang="en-AU" sz="3200">
                <a:solidFill>
                  <a:schemeClr val="bg1"/>
                </a:solidFill>
                <a:latin typeface="Times New Roman" charset="0"/>
                <a:ea typeface="Arial" charset="0"/>
              </a:rPr>
              <a:t>and all ate the same spiritual food, </a:t>
            </a:r>
            <a:r>
              <a:rPr lang="en-AU" sz="3200" b="1" baseline="30000">
                <a:solidFill>
                  <a:schemeClr val="bg1"/>
                </a:solidFill>
                <a:latin typeface="Times New Roman" charset="0"/>
                <a:ea typeface="Arial" charset="0"/>
              </a:rPr>
              <a:t>4 </a:t>
            </a:r>
            <a:r>
              <a:rPr lang="en-AU" sz="3200">
                <a:solidFill>
                  <a:schemeClr val="bg1"/>
                </a:solidFill>
                <a:latin typeface="Times New Roman" charset="0"/>
                <a:ea typeface="Arial" charset="0"/>
              </a:rPr>
              <a:t>and all drank the same spiritual drink.  </a:t>
            </a:r>
            <a:r>
              <a:rPr lang="en-AU" sz="3200" dirty="0">
                <a:solidFill>
                  <a:schemeClr val="bg1"/>
                </a:solidFill>
                <a:latin typeface="Times New Roman" charset="0"/>
                <a:ea typeface="Arial" charset="0"/>
              </a:rPr>
              <a:t>For they drank from the spiritual Rock that followed them, and the Rock was Christ.  </a:t>
            </a:r>
            <a:r>
              <a:rPr lang="en-AU" sz="3200" b="1" baseline="30000" dirty="0">
                <a:solidFill>
                  <a:schemeClr val="bg1"/>
                </a:solidFill>
                <a:latin typeface="Times New Roman" charset="0"/>
                <a:ea typeface="Arial" charset="0"/>
              </a:rPr>
              <a:t>5 </a:t>
            </a:r>
            <a:r>
              <a:rPr lang="en-AU" sz="3200" dirty="0">
                <a:solidFill>
                  <a:schemeClr val="bg1"/>
                </a:solidFill>
                <a:latin typeface="Times New Roman" charset="0"/>
                <a:ea typeface="Arial" charset="0"/>
              </a:rPr>
              <a:t>Nevertheless, with most of them God was not pleased, for they were overthrown in the wilderness.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Arial" charset="0"/>
              </a:rPr>
              <a:t>6 </a:t>
            </a:r>
            <a:r>
              <a:rPr lang="en-AU" sz="3200" dirty="0">
                <a:solidFill>
                  <a:schemeClr val="bg1"/>
                </a:solidFill>
                <a:latin typeface="Times New Roman" charset="0"/>
                <a:ea typeface="Arial" charset="0"/>
              </a:rPr>
              <a:t>Now these things took place as examples for us, that we might not desire evil as they did.  </a:t>
            </a:r>
            <a:r>
              <a:rPr lang="en-AU" sz="3200" b="1" baseline="30000" dirty="0">
                <a:solidFill>
                  <a:schemeClr val="bg1"/>
                </a:solidFill>
                <a:latin typeface="Times New Roman" charset="0"/>
                <a:ea typeface="Arial" charset="0"/>
              </a:rPr>
              <a:t>7 </a:t>
            </a:r>
            <a:r>
              <a:rPr lang="en-AU" sz="3200" dirty="0">
                <a:solidFill>
                  <a:schemeClr val="bg1"/>
                </a:solidFill>
                <a:latin typeface="Times New Roman" charset="0"/>
                <a:ea typeface="Arial" charset="0"/>
              </a:rPr>
              <a:t>Do not be idolaters as some of them were; as it is written, “The people sat down to eat and drink and rose up to play.”  </a:t>
            </a:r>
            <a:r>
              <a:rPr lang="en-AU" sz="3200" b="1" baseline="30000" dirty="0">
                <a:solidFill>
                  <a:schemeClr val="bg1"/>
                </a:solidFill>
                <a:latin typeface="Times New Roman" charset="0"/>
                <a:ea typeface="Arial" charset="0"/>
              </a:rPr>
              <a:t>8 </a:t>
            </a:r>
            <a:r>
              <a:rPr lang="en-AU" sz="3200" dirty="0">
                <a:solidFill>
                  <a:schemeClr val="bg1"/>
                </a:solidFill>
                <a:latin typeface="Times New Roman" charset="0"/>
                <a:ea typeface="Arial" charset="0"/>
              </a:rPr>
              <a:t>We must not indulge in sexual immorality as some of them did, and twenty-three thousand fell in a single day.  </a:t>
            </a:r>
            <a:r>
              <a:rPr lang="en-AU" sz="3200" b="1" baseline="30000" dirty="0">
                <a:solidFill>
                  <a:schemeClr val="bg1"/>
                </a:solidFill>
                <a:latin typeface="Times New Roman" charset="0"/>
                <a:ea typeface="Arial" charset="0"/>
              </a:rPr>
              <a:t>9 </a:t>
            </a:r>
            <a:r>
              <a:rPr lang="en-AU" sz="3200" dirty="0">
                <a:solidFill>
                  <a:schemeClr val="bg1"/>
                </a:solidFill>
                <a:latin typeface="Times New Roman" charset="0"/>
                <a:ea typeface="Arial" charset="0"/>
              </a:rPr>
              <a:t>We must not put Christ to the test, as some of them did and were destroyed by serpents, </a:t>
            </a:r>
            <a:r>
              <a:rPr lang="en-AU" sz="3200" b="1" baseline="30000" dirty="0">
                <a:solidFill>
                  <a:schemeClr val="bg1"/>
                </a:solidFill>
                <a:latin typeface="Times New Roman" charset="0"/>
                <a:ea typeface="Arial" charset="0"/>
              </a:rPr>
              <a:t>10 </a:t>
            </a:r>
            <a:r>
              <a:rPr lang="en-AU" sz="3200" dirty="0">
                <a:solidFill>
                  <a:schemeClr val="bg1"/>
                </a:solidFill>
                <a:latin typeface="Times New Roman" charset="0"/>
                <a:ea typeface="Arial" charset="0"/>
              </a:rPr>
              <a:t>nor grumble, as some of them did and were destroyed by the Destroyer.</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75082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Arial" charset="0"/>
              </a:rPr>
              <a:t>11 </a:t>
            </a:r>
            <a:r>
              <a:rPr lang="en-AU" sz="3200" dirty="0">
                <a:solidFill>
                  <a:schemeClr val="bg1"/>
                </a:solidFill>
                <a:latin typeface="Times New Roman" charset="0"/>
                <a:ea typeface="Arial" charset="0"/>
              </a:rPr>
              <a:t>Now these things happened to them as an example, but they were written down for our instruction, on whom the end of the ages has come.  </a:t>
            </a:r>
            <a:r>
              <a:rPr lang="en-AU" sz="3200" b="1" baseline="30000" dirty="0">
                <a:solidFill>
                  <a:schemeClr val="bg1"/>
                </a:solidFill>
                <a:latin typeface="Times New Roman" charset="0"/>
                <a:ea typeface="Arial" charset="0"/>
              </a:rPr>
              <a:t>12 </a:t>
            </a:r>
            <a:r>
              <a:rPr lang="en-AU" sz="3200" dirty="0">
                <a:solidFill>
                  <a:schemeClr val="bg1"/>
                </a:solidFill>
                <a:latin typeface="Times New Roman" charset="0"/>
                <a:ea typeface="Arial" charset="0"/>
              </a:rPr>
              <a:t>Therefore let anyone who thinks that he stands take heed lest he fall.  </a:t>
            </a:r>
            <a:r>
              <a:rPr lang="en-AU" sz="3200" b="1" baseline="30000" dirty="0">
                <a:solidFill>
                  <a:schemeClr val="bg1"/>
                </a:solidFill>
                <a:latin typeface="Times New Roman" charset="0"/>
                <a:ea typeface="Arial" charset="0"/>
              </a:rPr>
              <a:t>13 </a:t>
            </a:r>
            <a:r>
              <a:rPr lang="en-AU" sz="3200" dirty="0">
                <a:solidFill>
                  <a:schemeClr val="bg1"/>
                </a:solidFill>
                <a:latin typeface="Times New Roman" charset="0"/>
                <a:ea typeface="Arial" charset="0"/>
              </a:rPr>
              <a:t>No temptation has overtaken you that is not common to man.  God is faithful, and he will not let you be tempted beyond your ability, but with the temptation he will also provide the way of escape, that you may be able to endure it.</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70304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56966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00"/>
                </a:solidFill>
                <a:latin typeface="Comic Sans MS" charset="0"/>
                <a:ea typeface="Comic Sans MS" charset="0"/>
                <a:cs typeface="Comic Sans MS" charset="0"/>
              </a:rPr>
              <a:t>27</a:t>
            </a:r>
            <a:r>
              <a:rPr lang="en-AU" sz="3200" b="1" baseline="30000" dirty="0">
                <a:solidFill>
                  <a:srgbClr val="FFFF00"/>
                </a:solidFill>
                <a:latin typeface="Comic Sans MS" charset="0"/>
                <a:ea typeface="Comic Sans MS" charset="0"/>
                <a:cs typeface="Comic Sans MS" charset="0"/>
              </a:rPr>
              <a:t> </a:t>
            </a:r>
            <a:r>
              <a:rPr lang="en-AU" sz="3200" dirty="0">
                <a:solidFill>
                  <a:srgbClr val="FFFF00"/>
                </a:solidFill>
                <a:latin typeface="Comic Sans MS" charset="0"/>
                <a:ea typeface="Comic Sans MS" charset="0"/>
                <a:cs typeface="Comic Sans MS" charset="0"/>
              </a:rPr>
              <a:t>But I discipline my body and keep it under control, lest after preaching to others I myself should be disqualified.</a:t>
            </a:r>
            <a:r>
              <a:rPr lang="en-GB" sz="3200" dirty="0">
                <a:solidFill>
                  <a:srgbClr val="FFFF00"/>
                </a:solidFill>
                <a:latin typeface="Comic Sans MS" charset="0"/>
                <a:ea typeface="Comic Sans MS" charset="0"/>
                <a:cs typeface="Comic Sans MS" charset="0"/>
              </a:rPr>
              <a:t> </a:t>
            </a:r>
            <a:endParaRPr lang="en-GB" sz="3000"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18623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How we live, matters...</a:t>
            </a:r>
          </a:p>
        </p:txBody>
      </p:sp>
      <p:sp>
        <p:nvSpPr>
          <p:cNvPr id="14" name="TextBox 13"/>
          <p:cNvSpPr txBox="1"/>
          <p:nvPr/>
        </p:nvSpPr>
        <p:spPr>
          <a:xfrm>
            <a:off x="0" y="432248"/>
            <a:ext cx="9122955" cy="1107996"/>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Heart Matter – Do we crave the way of the Spirit?  Or do we crave evil?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Saved by grace (not by doing good).  But redeemed to now live by the Spirit</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must not presume upon our privileged position.</a:t>
            </a:r>
          </a:p>
        </p:txBody>
      </p:sp>
      <p:sp>
        <p:nvSpPr>
          <p:cNvPr id="2" name="Rectangle 1"/>
          <p:cNvSpPr/>
          <p:nvPr/>
        </p:nvSpPr>
        <p:spPr>
          <a:xfrm>
            <a:off x="251520" y="1540244"/>
            <a:ext cx="8784976" cy="1384995"/>
          </a:xfrm>
          <a:prstGeom prst="rect">
            <a:avLst/>
          </a:prstGeom>
          <a:ln w="19050">
            <a:solidFill>
              <a:srgbClr val="FFFF00"/>
            </a:solidFill>
          </a:ln>
        </p:spPr>
        <p:txBody>
          <a:bodyPr wrap="square">
            <a:spAutoFit/>
          </a:bodyPr>
          <a:lstStyle/>
          <a:p>
            <a:pPr algn="ctr"/>
            <a:r>
              <a:rPr lang="en-US" sz="2400" dirty="0" smtClean="0">
                <a:solidFill>
                  <a:srgbClr val="FFFF00"/>
                </a:solidFill>
                <a:latin typeface="Times New Roman" charset="0"/>
                <a:ea typeface="Times New Roman" charset="0"/>
                <a:cs typeface="Times New Roman" charset="0"/>
              </a:rPr>
              <a:t>The Israelites are an example / type / formative model for us</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How they should have been shaped &amp; formed by their experience of Salvation, </a:t>
            </a:r>
            <a:br>
              <a:rPr lang="en-AU" sz="2000" dirty="0" smtClean="0">
                <a:solidFill>
                  <a:schemeClr val="bg1"/>
                </a:solidFill>
                <a:latin typeface="Times New Roman" charset="0"/>
                <a:ea typeface="Times New Roman" charset="0"/>
                <a:cs typeface="Times New Roman" charset="0"/>
              </a:rPr>
            </a:br>
            <a:r>
              <a:rPr lang="en-AU" sz="2000" dirty="0" smtClean="0">
                <a:solidFill>
                  <a:schemeClr val="bg1"/>
                </a:solidFill>
                <a:latin typeface="Times New Roman" charset="0"/>
                <a:ea typeface="Times New Roman" charset="0"/>
                <a:cs typeface="Times New Roman" charset="0"/>
              </a:rPr>
              <a:t>is how we should be shaped and formed by our experience of Salvation</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Their pitfalls are similar to the pitfalls we need to recognise and avoid</a:t>
            </a:r>
            <a:endParaRPr lang="en-AU" sz="20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108543"/>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dirty="0">
                <a:solidFill>
                  <a:schemeClr val="bg1"/>
                </a:solidFill>
                <a:latin typeface="Comic Sans MS" charset="0"/>
                <a:ea typeface="Comic Sans MS" charset="0"/>
                <a:cs typeface="Comic Sans MS" charset="0"/>
              </a:rPr>
              <a:t>10 </a:t>
            </a:r>
            <a:r>
              <a:rPr lang="en-AU" sz="2800" dirty="0">
                <a:solidFill>
                  <a:schemeClr val="bg1"/>
                </a:solidFill>
                <a:latin typeface="Comic Sans MS" charset="0"/>
                <a:ea typeface="Comic Sans MS" charset="0"/>
                <a:cs typeface="Comic Sans MS" charset="0"/>
              </a:rPr>
              <a:t>For I do not want you to be unaware, brothers, that our fathers were all under the cloud, and all passed through the sea, </a:t>
            </a:r>
            <a:r>
              <a:rPr lang="en-AU" sz="2800" b="1" baseline="30000" dirty="0">
                <a:solidFill>
                  <a:schemeClr val="bg1"/>
                </a:solidFill>
                <a:latin typeface="Comic Sans MS" charset="0"/>
                <a:ea typeface="Comic Sans MS" charset="0"/>
                <a:cs typeface="Comic Sans MS" charset="0"/>
              </a:rPr>
              <a:t>2 </a:t>
            </a:r>
            <a:r>
              <a:rPr lang="en-AU" sz="2800" dirty="0">
                <a:solidFill>
                  <a:schemeClr val="bg1"/>
                </a:solidFill>
                <a:latin typeface="Comic Sans MS" charset="0"/>
                <a:ea typeface="Comic Sans MS" charset="0"/>
                <a:cs typeface="Comic Sans MS" charset="0"/>
              </a:rPr>
              <a:t>and all were baptized into Moses in the cloud and in the sea, </a:t>
            </a:r>
            <a:r>
              <a:rPr lang="en-AU" sz="2800" b="1" baseline="30000" dirty="0">
                <a:solidFill>
                  <a:schemeClr val="bg1"/>
                </a:solidFill>
                <a:latin typeface="Comic Sans MS" charset="0"/>
                <a:ea typeface="Comic Sans MS" charset="0"/>
                <a:cs typeface="Comic Sans MS" charset="0"/>
              </a:rPr>
              <a:t>3 </a:t>
            </a:r>
            <a:r>
              <a:rPr lang="en-AU" sz="2800" dirty="0">
                <a:solidFill>
                  <a:schemeClr val="bg1"/>
                </a:solidFill>
                <a:latin typeface="Comic Sans MS" charset="0"/>
                <a:ea typeface="Comic Sans MS" charset="0"/>
                <a:cs typeface="Comic Sans MS" charset="0"/>
              </a:rPr>
              <a:t>and all ate the same spiritual food, </a:t>
            </a:r>
            <a:r>
              <a:rPr lang="en-AU" sz="2800" b="1" baseline="30000" dirty="0">
                <a:solidFill>
                  <a:schemeClr val="bg1"/>
                </a:solidFill>
                <a:latin typeface="Comic Sans MS" charset="0"/>
                <a:ea typeface="Comic Sans MS" charset="0"/>
                <a:cs typeface="Comic Sans MS" charset="0"/>
              </a:rPr>
              <a:t>4 </a:t>
            </a:r>
            <a:r>
              <a:rPr lang="en-AU" sz="2800" dirty="0">
                <a:solidFill>
                  <a:schemeClr val="bg1"/>
                </a:solidFill>
                <a:latin typeface="Comic Sans MS" charset="0"/>
                <a:ea typeface="Comic Sans MS" charset="0"/>
                <a:cs typeface="Comic Sans MS" charset="0"/>
              </a:rPr>
              <a:t>and all drank the same spiritual drink.  For they drank from the spiritual Rock that followed them, and the Rock was Christ.  </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933137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23220"/>
          </a:xfrm>
          <a:prstGeom prst="rect">
            <a:avLst/>
          </a:prstGeom>
          <a:noFill/>
          <a:ln w="22225">
            <a:noFill/>
          </a:ln>
        </p:spPr>
        <p:txBody>
          <a:bodyPr wrap="square" rtlCol="0">
            <a:spAutoFit/>
          </a:bodyPr>
          <a:lstStyle/>
          <a:p>
            <a:r>
              <a:rPr lang="en-AU" sz="2700" spc="60" dirty="0" smtClean="0">
                <a:solidFill>
                  <a:srgbClr val="FFFF00"/>
                </a:solidFill>
                <a:latin typeface="Times New Roman" charset="0"/>
                <a:ea typeface="Times New Roman" charset="0"/>
                <a:cs typeface="Times New Roman" charset="0"/>
              </a:rPr>
              <a:t>How we live, matters...</a:t>
            </a:r>
          </a:p>
        </p:txBody>
      </p:sp>
      <p:sp>
        <p:nvSpPr>
          <p:cNvPr id="14" name="TextBox 13"/>
          <p:cNvSpPr txBox="1"/>
          <p:nvPr/>
        </p:nvSpPr>
        <p:spPr>
          <a:xfrm>
            <a:off x="0" y="432248"/>
            <a:ext cx="9122955" cy="1107996"/>
          </a:xfrm>
          <a:prstGeom prst="rect">
            <a:avLst/>
          </a:prstGeom>
          <a:noFill/>
          <a:ln w="15875">
            <a:noFill/>
          </a:ln>
        </p:spPr>
        <p:txBody>
          <a:bodyPr wrap="square" rtlCol="0">
            <a:spAutoFit/>
          </a:bodyPr>
          <a:lstStyle/>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A Heart Matter – Do we crave the way of the Spirit?  Or do we crave evil?</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Saved by grace (not by doing good).  But redeemed to now live by the Spirit</a:t>
            </a:r>
          </a:p>
          <a:p>
            <a:pPr marL="342900" indent="-342900">
              <a:buFont typeface="Arial" charset="0"/>
              <a:buChar char="•"/>
            </a:pPr>
            <a:r>
              <a:rPr lang="en-AU" sz="2200" dirty="0" smtClean="0">
                <a:solidFill>
                  <a:schemeClr val="bg1"/>
                </a:solidFill>
                <a:latin typeface="Times New Roman" charset="0"/>
                <a:ea typeface="Times New Roman" charset="0"/>
                <a:cs typeface="Times New Roman" charset="0"/>
              </a:rPr>
              <a:t>We must not presume upon our privileged position.</a:t>
            </a:r>
          </a:p>
        </p:txBody>
      </p:sp>
      <p:sp>
        <p:nvSpPr>
          <p:cNvPr id="2" name="Rectangle 1"/>
          <p:cNvSpPr/>
          <p:nvPr/>
        </p:nvSpPr>
        <p:spPr>
          <a:xfrm>
            <a:off x="251520" y="1540244"/>
            <a:ext cx="8784976" cy="1384995"/>
          </a:xfrm>
          <a:prstGeom prst="rect">
            <a:avLst/>
          </a:prstGeom>
          <a:ln w="19050">
            <a:solidFill>
              <a:srgbClr val="FFFF00"/>
            </a:solidFill>
          </a:ln>
        </p:spPr>
        <p:txBody>
          <a:bodyPr wrap="square">
            <a:spAutoFit/>
          </a:bodyPr>
          <a:lstStyle/>
          <a:p>
            <a:pPr algn="ctr"/>
            <a:r>
              <a:rPr lang="en-US" sz="2400" dirty="0" smtClean="0">
                <a:solidFill>
                  <a:srgbClr val="FFFF00"/>
                </a:solidFill>
                <a:latin typeface="Times New Roman" charset="0"/>
                <a:ea typeface="Times New Roman" charset="0"/>
                <a:cs typeface="Times New Roman" charset="0"/>
              </a:rPr>
              <a:t>The Israelites are an example / type / formative model for us</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How they should have been shaped &amp; formed by their experience of Salvation, </a:t>
            </a:r>
            <a:br>
              <a:rPr lang="en-AU" sz="2000" dirty="0" smtClean="0">
                <a:solidFill>
                  <a:schemeClr val="bg1"/>
                </a:solidFill>
                <a:latin typeface="Times New Roman" charset="0"/>
                <a:ea typeface="Times New Roman" charset="0"/>
                <a:cs typeface="Times New Roman" charset="0"/>
              </a:rPr>
            </a:br>
            <a:r>
              <a:rPr lang="en-AU" sz="2000" dirty="0" smtClean="0">
                <a:solidFill>
                  <a:schemeClr val="bg1"/>
                </a:solidFill>
                <a:latin typeface="Times New Roman" charset="0"/>
                <a:ea typeface="Times New Roman" charset="0"/>
                <a:cs typeface="Times New Roman" charset="0"/>
              </a:rPr>
              <a:t>is how we should be shaped and formed by our experience of Salvation</a:t>
            </a:r>
          </a:p>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Their pitfalls are similar to the pitfalls we need to recognise and avoid</a:t>
            </a:r>
            <a:endParaRPr lang="en-AU" sz="2000" dirty="0">
              <a:solidFill>
                <a:schemeClr val="bg1"/>
              </a:solidFill>
              <a:latin typeface="Times New Roman" charset="0"/>
              <a:ea typeface="Times New Roman" charset="0"/>
              <a:cs typeface="Times New Roman" charset="0"/>
            </a:endParaRPr>
          </a:p>
        </p:txBody>
      </p:sp>
      <p:sp>
        <p:nvSpPr>
          <p:cNvPr id="4" name="Rectangle 3"/>
          <p:cNvSpPr/>
          <p:nvPr/>
        </p:nvSpPr>
        <p:spPr>
          <a:xfrm>
            <a:off x="33491" y="3037344"/>
            <a:ext cx="9098730" cy="2677656"/>
          </a:xfrm>
          <a:prstGeom prst="rect">
            <a:avLst/>
          </a:prstGeom>
        </p:spPr>
        <p:txBody>
          <a:bodyPr wrap="square">
            <a:spAutoFit/>
          </a:bodyPr>
          <a:lstStyle/>
          <a:p>
            <a:r>
              <a:rPr lang="en-GB" sz="2400" i="1" dirty="0">
                <a:solidFill>
                  <a:schemeClr val="bg1"/>
                </a:solidFill>
                <a:latin typeface="Times New Roman" charset="0"/>
                <a:ea typeface="Arial" charset="0"/>
              </a:rPr>
              <a:t>…</a:t>
            </a:r>
            <a:r>
              <a:rPr lang="en-GB" sz="2400" dirty="0">
                <a:solidFill>
                  <a:schemeClr val="bg1"/>
                </a:solidFill>
                <a:latin typeface="Times New Roman" charset="0"/>
                <a:ea typeface="Arial" charset="0"/>
              </a:rPr>
              <a:t>[Paul]</a:t>
            </a:r>
            <a:r>
              <a:rPr lang="en-GB" sz="2400" i="1" dirty="0">
                <a:solidFill>
                  <a:schemeClr val="bg1"/>
                </a:solidFill>
                <a:latin typeface="Times New Roman" charset="0"/>
                <a:ea typeface="Arial" charset="0"/>
              </a:rPr>
              <a:t> shows from the history of the people of God that the enjoyment of high privilege does not guarantee final blessing.  The Israelites of old experienced redemption, baptism and God’s continuing help.  But they flirted with idolatry and nearly all of them perished in the wilderness.  It may be that some of the Corinthians felt that their baptism and their use of Holy Communion guaranteed their final salvation, no matter what they did.  Paul warns them that this is not </a:t>
            </a:r>
            <a:r>
              <a:rPr lang="en-GB" sz="2400" i="1" dirty="0" smtClean="0">
                <a:solidFill>
                  <a:schemeClr val="bg1"/>
                </a:solidFill>
                <a:latin typeface="Times New Roman" charset="0"/>
                <a:ea typeface="Arial" charset="0"/>
              </a:rPr>
              <a:t>so....  </a:t>
            </a:r>
            <a:r>
              <a:rPr lang="en-GB" sz="2400" dirty="0" smtClean="0">
                <a:solidFill>
                  <a:schemeClr val="bg1"/>
                </a:solidFill>
                <a:latin typeface="Times New Roman" charset="0"/>
                <a:ea typeface="Arial" charset="0"/>
              </a:rPr>
              <a:t>(Leon Morris)</a:t>
            </a:r>
            <a:r>
              <a:rPr lang="en-GB" sz="2400" dirty="0" smtClean="0">
                <a:solidFill>
                  <a:schemeClr val="bg1"/>
                </a:solidFill>
              </a:rPr>
              <a:t> </a:t>
            </a:r>
            <a:endParaRPr lang="en-AU" sz="2400" dirty="0">
              <a:solidFill>
                <a:schemeClr val="bg1"/>
              </a:solidFill>
            </a:endParaRPr>
          </a:p>
        </p:txBody>
      </p:sp>
    </p:spTree>
    <p:extLst>
      <p:ext uri="{BB962C8B-B14F-4D97-AF65-F5344CB8AC3E}">
        <p14:creationId xmlns:p14="http://schemas.microsoft.com/office/powerpoint/2010/main" val="1858394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59898</TotalTime>
  <Words>1121</Words>
  <Application>Microsoft Macintosh PowerPoint</Application>
  <PresentationFormat>On-screen Show (16:10)</PresentationFormat>
  <Paragraphs>118</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884</cp:revision>
  <cp:lastPrinted>2018-03-16T07:11:46Z</cp:lastPrinted>
  <dcterms:created xsi:type="dcterms:W3CDTF">2016-11-04T06:28:01Z</dcterms:created>
  <dcterms:modified xsi:type="dcterms:W3CDTF">2018-03-17T23:04:34Z</dcterms:modified>
</cp:coreProperties>
</file>